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charts/chart1.xml" ContentType="application/vnd.openxmlformats-officedocument.drawingml.chart+xml"/>
  <Override PartName="/ppt/slideMasters/slideMaster6.xml" ContentType="application/vnd.openxmlformats-officedocument.presentationml.slideMaster+xml"/>
  <Override PartName="/ppt/slides/slide6.xml" ContentType="application/vnd.openxmlformats-officedocument.presentationml.slide+xml"/>
  <Override PartName="/ppt/charts/chart2.xml" ContentType="application/vnd.openxmlformats-officedocument.drawingml.chart+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charts/chart3.xml" ContentType="application/vnd.openxmlformats-officedocument.drawingml.chart+xml"/>
  <Override PartName="/ppt/charts/chart4.xml" ContentType="application/vnd.openxmlformats-officedocument.drawingml.chart+xml"/>
  <Override PartName="/ppt/slideMasters/slideMaster9.xml" ContentType="application/vnd.openxmlformats-officedocument.presentationml.slideMaster+xml"/>
  <Override PartName="/ppt/slides/slide9.xml" ContentType="application/vnd.openxmlformats-officedocument.presentationml.slide+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slideMasters/slideMaster10.xml" ContentType="application/vnd.openxmlformats-officedocument.presentationml.slideMaster+xml"/>
  <Override PartName="/ppt/slides/slide10.xml" ContentType="application/vnd.openxmlformats-officedocument.presentationml.slide+xml"/>
  <Override PartName="/ppt/charts/chart8.xml" ContentType="application/vnd.openxmlformats-officedocument.drawingml.chart+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Relationships xmlns="http://schemas.openxmlformats.org/package/2006/relationships"><Relationship Id="rId1" Type="http://schemas.openxmlformats.org/officeDocument/2006/relationships/package" Target="../embeddings/Microsoft_Excel_Worksheet6.xlsx"/></Relationships>
</file>

<file path=ppt/charts/_rels/chart7.xml.rels><?xml version="1.0" encoding="UTF-8" standalone="yes"?><Relationships xmlns="http://schemas.openxmlformats.org/package/2006/relationships"><Relationship Id="rId1" Type="http://schemas.openxmlformats.org/officeDocument/2006/relationships/package" Target="../embeddings/Microsoft_Excel_Worksheet7.xlsx"/></Relationships>
</file>

<file path=ppt/charts/_rels/chart8.xml.rels><?xml version="1.0" encoding="UTF-8" standalone="yes"?><Relationships xmlns="http://schemas.openxmlformats.org/package/2006/relationships"><Relationship Id="rId1" Type="http://schemas.openxmlformats.org/officeDocument/2006/relationships/package" Target="../embeddings/Microsoft_Excel_Worksheet8.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tCO₂e</c:v>
                </c:pt>
              </c:strCache>
            </c:strRef>
          </c:tx>
          <c:spPr>
            <a:solidFill>
              <a:srgbClr val="18233E"/>
            </a:solidFill>
            <a:effectLst/>
          </c:spPr>
          <c:invertIfNegative val="0"/>
          <c:dLbls>
            <c:numFmt formatCode="#,##0.0" sourceLinked="0"/>
            <c:txPr>
              <a:bodyPr/>
              <a:lstStyle/>
              <a:p>
                <a:pPr>
                  <a:defRPr b="1" i="0" strike="noStrike" sz="1200" u="none">
                    <a:solidFill>
                      <a:srgbClr val="121212"/>
                    </a:solidFill>
                    <a:latin typeface="Arial"/>
                  </a:defRPr>
                </a:pPr>
              </a:p>
            </c:txPr>
            <c:showLegendKey val="0"/>
            <c:showVal val="1"/>
            <c:showCatName val="0"/>
            <c:showSerName val="0"/>
            <c:showPercent val="0"/>
            <c:showBubbleSize val="0"/>
            <c:showLeaderLines val="0"/>
          </c:dLbls>
          <c:dPt>
            <c:idx val="0"/>
            <c:invertIfNegative val="0"/>
            <c:bubble3D val="0"/>
            <c:spPr>
              <a:solidFill>
                <a:srgbClr val="18233E"/>
              </a:solidFill>
              <a:effectLst/>
            </c:spPr>
          </c:dPt>
          <c:dPt>
            <c:idx val="1"/>
            <c:invertIfNegative val="0"/>
            <c:bubble3D val="0"/>
            <c:spPr>
              <a:solidFill>
                <a:srgbClr val="5D6578"/>
              </a:solidFill>
              <a:effectLst/>
            </c:spPr>
          </c:dPt>
          <c:dPt>
            <c:idx val="2"/>
            <c:invertIfNegative val="0"/>
            <c:bubble3D val="0"/>
            <c:spPr>
              <a:solidFill>
                <a:srgbClr val="A3A7B2"/>
              </a:solidFill>
              <a:effectLst/>
            </c:spPr>
          </c:dPt>
          <c:cat>
            <c:multiLvlStrRef>
              <c:f>Sheet1!$A$2:$A$4</c:f>
              <c:multiLvlStrCache>
                <c:ptCount val="3"/>
                <c:lvl>
                  <c:pt idx="0">
                    <c:v>Scope 1</c:v>
                  </c:pt>
                  <c:pt idx="1">
                    <c:v>Scope 2 (location-based)</c:v>
                  </c:pt>
                  <c:pt idx="2">
                    <c:v>Scope 3</c:v>
                  </c:pt>
                </c:lvl>
              </c:multiLvlStrCache>
            </c:multiLvlStrRef>
          </c:cat>
          <c:val>
            <c:numRef>
              <c:f>Sheet1!$B$2:$B$4</c:f>
              <c:numCache>
                <c:formatCode>General</c:formatCode>
                <c:ptCount val="3"/>
                <c:pt idx="0">
                  <c:v>912.6</c:v>
                </c:pt>
                <c:pt idx="1">
                  <c:v>2398.5</c:v>
                </c:pt>
                <c:pt idx="2">
                  <c:v>7356.9</c:v>
                </c:pt>
              </c:numCache>
            </c:numRef>
          </c:val>
        </c:ser>
        <c:dLbls>
          <c:numFmt formatCode="#,##0.0" sourceLinked="0"/>
          <c:txPr>
            <a:bodyPr/>
            <a:lstStyle/>
            <a:p>
              <a:pPr>
                <a:defRPr b="1" i="0" strike="noStrike" sz="1200" u="none">
                  <a:solidFill>
                    <a:srgbClr val="121212"/>
                  </a:solidFill>
                  <a:latin typeface="Arial"/>
                </a:defRPr>
              </a:pPr>
            </a:p>
          </c:txPr>
          <c:showLegendKey val="0"/>
          <c:showVal val="1"/>
          <c:showCatName val="0"/>
          <c:showSerName val="0"/>
          <c:showPercent val="0"/>
          <c:showBubbleSize val="0"/>
          <c:showLeaderLines val="0"/>
        </c:dLbls>
        <c:gapWidth val="55"/>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200" b="0" i="0" u="none" strike="noStrike">
                <a:solidFill>
                  <a:srgbClr val="121212"/>
                </a:solidFill>
                <a:latin typeface="Arial"/>
              </a:defRPr>
            </a:pPr>
            <a:endParaRPr lang="en-US"/>
          </a:p>
        </c:txPr>
        <c:crossAx val="2094734552"/>
        <c:crosses val="autoZero"/>
        <c:auto val="1"/>
        <c:lblAlgn val="ctr"/>
        <c:noMultiLvlLbl val="1"/>
      </c:catAx>
      <c:valAx>
        <c:axId val="2094734552"/>
        <c:scaling>
          <c:orientation val="minMax"/>
          <c:min val="0"/>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tCO₂e</c:v>
                </c:pt>
              </c:strCache>
            </c:strRef>
          </c:tx>
          <c:spPr>
            <a:solidFill>
              <a:srgbClr val="A3A7B2"/>
            </a:solidFill>
            <a:effectLst/>
          </c:spPr>
          <c:invertIfNegative val="0"/>
          <c:dLbls>
            <c:numFmt formatCode="#,##0.0" sourceLinked="0"/>
            <c:txPr>
              <a:bodyPr/>
              <a:lstStyle/>
              <a:p>
                <a:pPr>
                  <a:defRPr b="0" i="0" strike="noStrike" sz="1000" u="none">
                    <a:solidFill>
                      <a:srgbClr val="121212"/>
                    </a:solidFill>
                    <a:latin typeface="Arial"/>
                  </a:defRPr>
                </a:pPr>
              </a:p>
            </c:txPr>
            <c:showLegendKey val="0"/>
            <c:showVal val="1"/>
            <c:showCatName val="0"/>
            <c:showSerName val="0"/>
            <c:showPercent val="0"/>
            <c:showBubbleSize val="0"/>
            <c:showLeaderLines val="0"/>
          </c:dLbls>
          <c:dPt>
            <c:idx val="0"/>
            <c:invertIfNegative val="0"/>
            <c:bubble3D val="0"/>
            <c:spPr>
              <a:solidFill>
                <a:srgbClr val="A3A7B2"/>
              </a:solidFill>
              <a:effectLst/>
            </c:spPr>
          </c:dPt>
          <c:dPt>
            <c:idx val="1"/>
            <c:invertIfNegative val="0"/>
            <c:bubble3D val="0"/>
            <c:spPr>
              <a:solidFill>
                <a:srgbClr val="5D6578"/>
              </a:solidFill>
              <a:effectLst/>
            </c:spPr>
          </c:dPt>
          <c:dPt>
            <c:idx val="2"/>
            <c:invertIfNegative val="0"/>
            <c:bubble3D val="0"/>
            <c:spPr>
              <a:solidFill>
                <a:srgbClr val="18233E"/>
              </a:solidFill>
              <a:effectLst/>
            </c:spPr>
          </c:dPt>
          <c:dPt>
            <c:idx val="3"/>
            <c:invertIfNegative val="0"/>
            <c:bubble3D val="0"/>
            <c:spPr>
              <a:solidFill>
                <a:srgbClr val="A3A7B2"/>
              </a:solidFill>
              <a:effectLst/>
            </c:spPr>
          </c:dPt>
          <c:dPt>
            <c:idx val="4"/>
            <c:invertIfNegative val="0"/>
            <c:bubble3D val="0"/>
            <c:spPr>
              <a:solidFill>
                <a:srgbClr val="A3A7B2"/>
              </a:solidFill>
              <a:effectLst/>
            </c:spPr>
          </c:dPt>
          <c:dPt>
            <c:idx val="5"/>
            <c:invertIfNegative val="0"/>
            <c:bubble3D val="0"/>
            <c:spPr>
              <a:solidFill>
                <a:srgbClr val="18233E"/>
              </a:solidFill>
              <a:effectLst/>
            </c:spPr>
          </c:dPt>
          <c:dPt>
            <c:idx val="6"/>
            <c:invertIfNegative val="0"/>
            <c:bubble3D val="0"/>
            <c:spPr>
              <a:solidFill>
                <a:srgbClr val="A3A7B2"/>
              </a:solidFill>
              <a:effectLst/>
            </c:spPr>
          </c:dPt>
          <c:dPt>
            <c:idx val="7"/>
            <c:invertIfNegative val="0"/>
            <c:bubble3D val="0"/>
            <c:spPr>
              <a:solidFill>
                <a:srgbClr val="A3A7B2"/>
              </a:solidFill>
              <a:effectLst/>
            </c:spPr>
          </c:dPt>
          <c:dPt>
            <c:idx val="8"/>
            <c:invertIfNegative val="0"/>
            <c:bubble3D val="0"/>
            <c:spPr>
              <a:solidFill>
                <a:srgbClr val="A3A7B2"/>
              </a:solidFill>
              <a:effectLst/>
            </c:spPr>
          </c:dPt>
          <c:cat>
            <c:multiLvlStrRef>
              <c:f>Sheet1!$A$2:$A$10</c:f>
              <c:multiLvlStrCache>
                <c:ptCount val="9"/>
                <c:lvl>
                  <c:pt idx="0">
                    <c:v>Transportation and distribution</c:v>
                  </c:pt>
                  <c:pt idx="1">
                    <c:v>Purchased electricity (location-based)</c:v>
                  </c:pt>
                  <c:pt idx="2">
                    <c:v>Mobile combustion (diesel vehicles, forklifts)</c:v>
                  </c:pt>
                  <c:pt idx="3">
                    <c:v>Fuel- and energy-related activities (WTT, grid losses)</c:v>
                  </c:pt>
                  <c:pt idx="4">
                    <c:v>Capital goods</c:v>
                  </c:pt>
                  <c:pt idx="5">
                    <c:v>Stationary combustion (natural gas, generator)</c:v>
                  </c:pt>
                  <c:pt idx="6">
                    <c:v>Employee commuting (staff shuttles)</c:v>
                  </c:pt>
                  <c:pt idx="7">
                    <c:v>Waste generated in operations</c:v>
                  </c:pt>
                  <c:pt idx="8">
                    <c:v>Purchased goods and services</c:v>
                  </c:pt>
                </c:lvl>
              </c:multiLvlStrCache>
            </c:multiLvlStrRef>
          </c:cat>
          <c:val>
            <c:numRef>
              <c:f>Sheet1!$B$2:$B$10</c:f>
              <c:numCache>
                <c:formatCode>General</c:formatCode>
                <c:ptCount val="9"/>
                <c:pt idx="0">
                  <c:v>6656.3</c:v>
                </c:pt>
                <c:pt idx="1">
                  <c:v>2398.5</c:v>
                </c:pt>
                <c:pt idx="2">
                  <c:v>828.8</c:v>
                </c:pt>
                <c:pt idx="3">
                  <c:v>433.3</c:v>
                </c:pt>
                <c:pt idx="4">
                  <c:v>229.9</c:v>
                </c:pt>
                <c:pt idx="5">
                  <c:v>83.8</c:v>
                </c:pt>
                <c:pt idx="6">
                  <c:v>20.5</c:v>
                </c:pt>
                <c:pt idx="7">
                  <c:v>13.4</c:v>
                </c:pt>
                <c:pt idx="8">
                  <c:v>3.6</c:v>
                </c:pt>
              </c:numCache>
            </c:numRef>
          </c:val>
        </c:ser>
        <c:dLbls>
          <c:numFmt formatCode="#,##0.0" sourceLinked="0"/>
          <c:txPr>
            <a:bodyPr/>
            <a:lstStyle/>
            <a:p>
              <a:pPr>
                <a:defRPr b="0" i="0" strike="noStrike" sz="1000" u="none">
                  <a:solidFill>
                    <a:srgbClr val="121212"/>
                  </a:solidFill>
                  <a:latin typeface="Arial"/>
                </a:defRPr>
              </a:pPr>
            </a:p>
          </c:txPr>
          <c:showLegendKey val="0"/>
          <c:showVal val="1"/>
          <c:showCatName val="0"/>
          <c:showSerName val="0"/>
          <c:showPercent val="0"/>
          <c:showBubbleSize val="0"/>
          <c:showLeaderLines val="0"/>
        </c:dLbls>
        <c:gapWidth val="45"/>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000" b="0" i="0" u="none" strike="noStrike">
                <a:solidFill>
                  <a:srgbClr val="121212"/>
                </a:solidFill>
                <a:latin typeface="Arial"/>
              </a:defRPr>
            </a:pPr>
            <a:endParaRPr lang="en-US"/>
          </a:p>
        </c:txPr>
        <c:crossAx val="2094734552"/>
        <c:crosses val="autoZero"/>
        <c:auto val="1"/>
        <c:lblAlgn val="ctr"/>
        <c:noMultiLvlLbl val="1"/>
      </c:catAx>
      <c:valAx>
        <c:axId val="2094734552"/>
        <c:scaling>
          <c:orientation val="minMax"/>
          <c:min val="0"/>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g CO₂e/tkm</c:v>
                </c:pt>
              </c:strCache>
            </c:strRef>
          </c:tx>
          <c:spPr>
            <a:solidFill>
              <a:srgbClr val="18233E"/>
            </a:solidFill>
            <a:effectLst/>
          </c:spPr>
          <c:invertIfNegative val="0"/>
          <c:dLbls>
            <c:numFmt formatCode="#,##0.0" sourceLinked="0"/>
            <c:txPr>
              <a:bodyPr/>
              <a:lstStyle/>
              <a:p>
                <a:pPr>
                  <a:defRPr b="0" i="0" strike="noStrike" sz="1100" u="none">
                    <a:solidFill>
                      <a:srgbClr val="121212"/>
                    </a:solidFill>
                    <a:latin typeface="Arial"/>
                  </a:defRPr>
                </a:pPr>
              </a:p>
            </c:txPr>
            <c:showLegendKey val="0"/>
            <c:showVal val="1"/>
            <c:showCatName val="0"/>
            <c:showSerName val="0"/>
            <c:showPercent val="0"/>
            <c:showBubbleSize val="0"/>
            <c:showLeaderLines val="0"/>
          </c:dLbls>
          <c:cat>
            <c:multiLvlStrRef>
              <c:f>Sheet1!$A$2:$A$4</c:f>
              <c:multiLvlStrCache>
                <c:ptCount val="3"/>
                <c:lvl>
                  <c:pt idx="0">
                    <c:v>Air</c:v>
                  </c:pt>
                  <c:pt idx="1">
                    <c:v>Road</c:v>
                  </c:pt>
                  <c:pt idx="2">
                    <c:v>Sea</c:v>
                  </c:pt>
                </c:lvl>
              </c:multiLvlStrCache>
            </c:multiLvlStrRef>
          </c:cat>
          <c:val>
            <c:numRef>
              <c:f>Sheet1!$B$2:$B$4</c:f>
              <c:numCache>
                <c:formatCode>General</c:formatCode>
                <c:ptCount val="3"/>
                <c:pt idx="0">
                  <c:v>1034.5</c:v>
                </c:pt>
                <c:pt idx="1">
                  <c:v>240.8</c:v>
                </c:pt>
                <c:pt idx="2">
                  <c:v>16.2</c:v>
                </c:pt>
              </c:numCache>
            </c:numRef>
          </c:val>
        </c:ser>
        <c:dLbls>
          <c:numFmt formatCode="#,##0.0" sourceLinked="0"/>
          <c:txPr>
            <a:bodyPr/>
            <a:lstStyle/>
            <a:p>
              <a:pPr>
                <a:defRPr b="0" i="0" strike="noStrike" sz="1100" u="none">
                  <a:solidFill>
                    <a:srgbClr val="121212"/>
                  </a:solidFill>
                  <a:latin typeface="Arial"/>
                </a:defRPr>
              </a:pPr>
            </a:p>
          </c:txPr>
          <c:showLegendKey val="0"/>
          <c:showVal val="1"/>
          <c:showCatName val="0"/>
          <c:showSerName val="0"/>
          <c:showPercent val="0"/>
          <c:showBubbleSize val="0"/>
          <c:showLeaderLines val="0"/>
        </c:dLbls>
        <c:gapWidth val="55"/>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100" b="0" i="0" u="none" strike="noStrike">
                <a:solidFill>
                  <a:srgbClr val="121212"/>
                </a:solidFill>
                <a:latin typeface="Arial"/>
              </a:defRPr>
            </a:pPr>
            <a:endParaRPr lang="en-US"/>
          </a:p>
        </c:txPr>
        <c:crossAx val="2094734552"/>
        <c:crosses val="autoZero"/>
        <c:auto val="1"/>
        <c:lblAlgn val="ctr"/>
        <c:noMultiLvlLbl val="1"/>
      </c:catAx>
      <c:valAx>
        <c:axId val="2094734552"/>
        <c:scaling>
          <c:orientation val="minMax"/>
          <c:min val="0"/>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Share of transport work (tkm)*</c:v>
                </c:pt>
              </c:strCache>
            </c:strRef>
          </c:tx>
          <c:spPr>
            <a:solidFill>
              <a:srgbClr val="A3A7B2"/>
            </a:solidFill>
            <a:effectLst/>
          </c:spPr>
          <c:invertIfNegative val="0"/>
          <c:dLbls>
            <c:numFmt formatCode="0.0&quot;%&quot;" sourceLinked="0"/>
            <c:txPr>
              <a:bodyPr/>
              <a:lstStyle/>
              <a:p>
                <a:pPr>
                  <a:defRPr b="0" i="0" strike="noStrike" sz="1000" u="none">
                    <a:solidFill>
                      <a:srgbClr val="121212"/>
                    </a:solidFill>
                    <a:latin typeface="Arial"/>
                  </a:defRPr>
                </a:pPr>
              </a:p>
            </c:txPr>
            <c:showLegendKey val="0"/>
            <c:showVal val="1"/>
            <c:showCatName val="0"/>
            <c:showSerName val="0"/>
            <c:showPercent val="0"/>
            <c:showBubbleSize val="0"/>
            <c:showLeaderLines val="0"/>
          </c:dLbls>
          <c:cat>
            <c:multiLvlStrRef>
              <c:f>Sheet1!$A$2:$A$4</c:f>
              <c:multiLvlStrCache>
                <c:ptCount val="3"/>
                <c:lvl>
                  <c:pt idx="0">
                    <c:v>Road</c:v>
                  </c:pt>
                  <c:pt idx="1">
                    <c:v>Sea</c:v>
                  </c:pt>
                  <c:pt idx="2">
                    <c:v>Air</c:v>
                  </c:pt>
                </c:lvl>
              </c:multiLvlStrCache>
            </c:multiLvlStrRef>
          </c:cat>
          <c:val>
            <c:numRef>
              <c:f>Sheet1!$B$2:$B$4</c:f>
              <c:numCache>
                <c:formatCode>General</c:formatCode>
                <c:ptCount val="3"/>
                <c:pt idx="0">
                  <c:v>17.2</c:v>
                </c:pt>
                <c:pt idx="1">
                  <c:v>78.5</c:v>
                </c:pt>
                <c:pt idx="2">
                  <c:v>4.3</c:v>
                </c:pt>
              </c:numCache>
            </c:numRef>
          </c:val>
        </c:ser>
        <c:ser>
          <c:idx val="1"/>
          <c:order val="1"/>
          <c:tx>
            <c:strRef>
              <c:f>Sheet1!$C$1</c:f>
              <c:strCache>
                <c:ptCount val="1"/>
                <c:pt idx="0">
                  <c:v>Share of emissions</c:v>
                </c:pt>
              </c:strCache>
            </c:strRef>
          </c:tx>
          <c:spPr>
            <a:solidFill>
              <a:srgbClr val="18233E"/>
            </a:solidFill>
            <a:effectLst/>
          </c:spPr>
          <c:invertIfNegative val="0"/>
          <c:dLbls>
            <c:numFmt formatCode="0.0&quot;%&quot;" sourceLinked="0"/>
            <c:txPr>
              <a:bodyPr/>
              <a:lstStyle/>
              <a:p>
                <a:pPr>
                  <a:defRPr b="0" i="0" strike="noStrike" sz="1000" u="none">
                    <a:solidFill>
                      <a:srgbClr val="121212"/>
                    </a:solidFill>
                    <a:latin typeface="Arial"/>
                  </a:defRPr>
                </a:pPr>
              </a:p>
            </c:txPr>
            <c:showLegendKey val="0"/>
            <c:showVal val="1"/>
            <c:showCatName val="0"/>
            <c:showSerName val="0"/>
            <c:showPercent val="0"/>
            <c:showBubbleSize val="0"/>
            <c:showLeaderLines val="0"/>
          </c:dLbls>
          <c:cat>
            <c:multiLvlStrRef>
              <c:f>Sheet1!$A$2:$A$4</c:f>
              <c:multiLvlStrCache>
                <c:ptCount val="3"/>
                <c:lvl>
                  <c:pt idx="0">
                    <c:v>Road</c:v>
                  </c:pt>
                  <c:pt idx="1">
                    <c:v>Sea</c:v>
                  </c:pt>
                  <c:pt idx="2">
                    <c:v>Air</c:v>
                  </c:pt>
                </c:lvl>
              </c:multiLvlStrCache>
            </c:multiLvlStrRef>
          </c:cat>
          <c:val>
            <c:numRef>
              <c:f>Sheet1!$C$2:$C$4</c:f>
              <c:numCache>
                <c:formatCode>General</c:formatCode>
                <c:ptCount val="3"/>
                <c:pt idx="0">
                  <c:v>42.1</c:v>
                </c:pt>
                <c:pt idx="1">
                  <c:v>12.9</c:v>
                </c:pt>
                <c:pt idx="2">
                  <c:v>45</c:v>
                </c:pt>
              </c:numCache>
            </c:numRef>
          </c:val>
        </c:ser>
        <c:dLbls>
          <c:numFmt formatCode="0.0&quot;%&quot;" sourceLinked="0"/>
          <c:txPr>
            <a:bodyPr/>
            <a:lstStyle/>
            <a:p>
              <a:pPr>
                <a:defRPr b="0" i="0" strike="noStrike" sz="1000" u="none">
                  <a:solidFill>
                    <a:srgbClr val="121212"/>
                  </a:solidFill>
                  <a:latin typeface="Arial"/>
                </a:defRPr>
              </a:pPr>
            </a:p>
          </c:txPr>
          <c:showLegendKey val="0"/>
          <c:showVal val="1"/>
          <c:showCatName val="0"/>
          <c:showSerName val="0"/>
          <c:showPercent val="0"/>
          <c:showBubbleSize val="0"/>
          <c:showLeaderLines val="0"/>
        </c:dLbls>
        <c:gapWidth val="40"/>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100" b="0" i="0" u="none" strike="noStrike">
                <a:solidFill>
                  <a:srgbClr val="121212"/>
                </a:solidFill>
                <a:latin typeface="Arial"/>
              </a:defRPr>
            </a:pPr>
            <a:endParaRPr lang="en-US"/>
          </a:p>
        </c:txPr>
        <c:crossAx val="2094734552"/>
        <c:crosses val="autoZero"/>
        <c:auto val="1"/>
        <c:lblAlgn val="ctr"/>
        <c:noMultiLvlLbl val="1"/>
      </c:catAx>
      <c:valAx>
        <c:axId val="2094734552"/>
        <c:scaling>
          <c:orientation val="minMax"/>
          <c:max val="100"/>
          <c:min val="0"/>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legend>
      <c:legendPos val="t"/>
      <c:overlay val="0"/>
      <c:txPr>
        <a:bodyPr/>
        <a:lstStyle/>
        <a:p>
          <a:pPr>
            <a:defRPr sz="1000">
              <a:latin typeface="Arial"/>
              <a:cs typeface="Arial"/>
            </a:defRPr>
          </a:pPr>
          <a:endParaRPr lang="en-US"/>
        </a:p>
      </c:txPr>
    </c:legend>
    <c:plotVisOnly val="1"/>
    <c:dispBlanksAs val="span"/>
  </c:chart>
  <c:spPr>
    <a:noFill/>
    <a:ln>
      <a:no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MWh</c:v>
                </c:pt>
              </c:strCache>
            </c:strRef>
          </c:tx>
          <c:spPr>
            <a:solidFill>
              <a:srgbClr val="A3A7B2"/>
            </a:solidFill>
            <a:effectLst/>
          </c:spPr>
          <c:invertIfNegative val="0"/>
          <c:dLbls>
            <c:numFmt formatCode="#,##0.0#" sourceLinked="0"/>
            <c:txPr>
              <a:bodyPr/>
              <a:lstStyle/>
              <a:p>
                <a:pPr>
                  <a:defRPr b="0" i="0" strike="noStrike" sz="1100" u="none">
                    <a:solidFill>
                      <a:srgbClr val="121212"/>
                    </a:solidFill>
                    <a:latin typeface="Arial"/>
                  </a:defRPr>
                </a:pPr>
              </a:p>
            </c:txPr>
            <c:showLegendKey val="0"/>
            <c:showVal val="1"/>
            <c:showCatName val="0"/>
            <c:showSerName val="0"/>
            <c:showPercent val="0"/>
            <c:showBubbleSize val="0"/>
            <c:showLeaderLines val="0"/>
          </c:dLbls>
          <c:dPt>
            <c:idx val="0"/>
            <c:invertIfNegative val="0"/>
            <c:bubble3D val="0"/>
            <c:spPr>
              <a:solidFill>
                <a:srgbClr val="A3A7B2"/>
              </a:solidFill>
              <a:effectLst/>
            </c:spPr>
          </c:dPt>
          <c:dPt>
            <c:idx val="1"/>
            <c:invertIfNegative val="0"/>
            <c:bubble3D val="0"/>
            <c:spPr>
              <a:solidFill>
                <a:srgbClr val="A3A7B2"/>
              </a:solidFill>
              <a:effectLst/>
            </c:spPr>
          </c:dPt>
          <c:dPt>
            <c:idx val="2"/>
            <c:invertIfNegative val="0"/>
            <c:bubble3D val="0"/>
            <c:spPr>
              <a:solidFill>
                <a:srgbClr val="18233E"/>
              </a:solidFill>
              <a:effectLst/>
            </c:spPr>
          </c:dPt>
          <c:cat>
            <c:multiLvlStrRef>
              <c:f>Sheet1!$A$2:$A$4</c:f>
              <c:multiLvlStrCache>
                <c:ptCount val="3"/>
                <c:lvl>
                  <c:pt idx="0">
                    <c:v>2022</c:v>
                  </c:pt>
                  <c:pt idx="1">
                    <c:v>2023</c:v>
                  </c:pt>
                  <c:pt idx="2">
                    <c:v>2024</c:v>
                  </c:pt>
                </c:lvl>
              </c:multiLvlStrCache>
            </c:multiLvlStrRef>
          </c:cat>
          <c:val>
            <c:numRef>
              <c:f>Sheet1!$B$2:$B$4</c:f>
              <c:numCache>
                <c:formatCode>General</c:formatCode>
                <c:ptCount val="3"/>
                <c:pt idx="0">
                  <c:v>4633.8</c:v>
                </c:pt>
                <c:pt idx="1">
                  <c:v>6680.7</c:v>
                </c:pt>
                <c:pt idx="2">
                  <c:v>5501.17</c:v>
                </c:pt>
              </c:numCache>
            </c:numRef>
          </c:val>
        </c:ser>
        <c:dLbls>
          <c:numFmt formatCode="#,##0.0#" sourceLinked="0"/>
          <c:txPr>
            <a:bodyPr/>
            <a:lstStyle/>
            <a:p>
              <a:pPr>
                <a:defRPr b="0" i="0" strike="noStrike" sz="1100" u="none">
                  <a:solidFill>
                    <a:srgbClr val="121212"/>
                  </a:solidFill>
                  <a:latin typeface="Arial"/>
                </a:defRPr>
              </a:pPr>
            </a:p>
          </c:txPr>
          <c:showLegendKey val="0"/>
          <c:showVal val="1"/>
          <c:showCatName val="0"/>
          <c:showSerName val="0"/>
          <c:showPercent val="0"/>
          <c:showBubbleSize val="0"/>
          <c:showLeaderLines val="0"/>
        </c:dLbls>
        <c:gapWidth val="7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121212"/>
                </a:solidFill>
                <a:latin typeface="Arial"/>
              </a:defRPr>
            </a:pPr>
            <a:endParaRPr lang="en-US"/>
          </a:p>
        </c:txPr>
        <c:crossAx val="2094734552"/>
        <c:crosses val="autoZero"/>
        <c:auto val="1"/>
        <c:lblAlgn val="ctr"/>
        <c:noMultiLvlLbl val="1"/>
      </c:catAx>
      <c:valAx>
        <c:axId val="2094734552"/>
        <c:scaling>
          <c:orientation val="minMax"/>
          <c:min val="0"/>
        </c:scaling>
        <c:delete val="1"/>
        <c:axPos val="l"/>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m³</c:v>
                </c:pt>
              </c:strCache>
            </c:strRef>
          </c:tx>
          <c:spPr>
            <a:solidFill>
              <a:srgbClr val="A3A7B2"/>
            </a:solidFill>
            <a:effectLst/>
          </c:spPr>
          <c:invertIfNegative val="0"/>
          <c:dLbls>
            <c:numFmt formatCode="#,##0" sourceLinked="0"/>
            <c:txPr>
              <a:bodyPr/>
              <a:lstStyle/>
              <a:p>
                <a:pPr>
                  <a:defRPr b="0" i="0" strike="noStrike" sz="1100" u="none">
                    <a:solidFill>
                      <a:srgbClr val="121212"/>
                    </a:solidFill>
                    <a:latin typeface="Arial"/>
                  </a:defRPr>
                </a:pPr>
              </a:p>
            </c:txPr>
            <c:showLegendKey val="0"/>
            <c:showVal val="1"/>
            <c:showCatName val="0"/>
            <c:showSerName val="0"/>
            <c:showPercent val="0"/>
            <c:showBubbleSize val="0"/>
            <c:showLeaderLines val="0"/>
          </c:dLbls>
          <c:dPt>
            <c:idx val="0"/>
            <c:invertIfNegative val="0"/>
            <c:bubble3D val="0"/>
            <c:spPr>
              <a:solidFill>
                <a:srgbClr val="A3A7B2"/>
              </a:solidFill>
              <a:effectLst/>
            </c:spPr>
          </c:dPt>
          <c:dPt>
            <c:idx val="1"/>
            <c:invertIfNegative val="0"/>
            <c:bubble3D val="0"/>
            <c:spPr>
              <a:solidFill>
                <a:srgbClr val="A3A7B2"/>
              </a:solidFill>
              <a:effectLst/>
            </c:spPr>
          </c:dPt>
          <c:dPt>
            <c:idx val="2"/>
            <c:invertIfNegative val="0"/>
            <c:bubble3D val="0"/>
            <c:spPr>
              <a:solidFill>
                <a:srgbClr val="18233E"/>
              </a:solidFill>
              <a:effectLst/>
            </c:spPr>
          </c:dPt>
          <c:cat>
            <c:multiLvlStrRef>
              <c:f>Sheet1!$A$2:$A$4</c:f>
              <c:multiLvlStrCache>
                <c:ptCount val="3"/>
                <c:lvl>
                  <c:pt idx="0">
                    <c:v>2022</c:v>
                  </c:pt>
                  <c:pt idx="1">
                    <c:v>2023</c:v>
                  </c:pt>
                  <c:pt idx="2">
                    <c:v>2024</c:v>
                  </c:pt>
                </c:lvl>
              </c:multiLvlStrCache>
            </c:multiLvlStrRef>
          </c:cat>
          <c:val>
            <c:numRef>
              <c:f>Sheet1!$B$2:$B$4</c:f>
              <c:numCache>
                <c:formatCode>General</c:formatCode>
                <c:ptCount val="3"/>
                <c:pt idx="0">
                  <c:v>63562</c:v>
                </c:pt>
                <c:pt idx="1">
                  <c:v>87780</c:v>
                </c:pt>
                <c:pt idx="2">
                  <c:v>56683</c:v>
                </c:pt>
              </c:numCache>
            </c:numRef>
          </c:val>
        </c:ser>
        <c:dLbls>
          <c:numFmt formatCode="#,##0" sourceLinked="0"/>
          <c:txPr>
            <a:bodyPr/>
            <a:lstStyle/>
            <a:p>
              <a:pPr>
                <a:defRPr b="0" i="0" strike="noStrike" sz="1100" u="none">
                  <a:solidFill>
                    <a:srgbClr val="121212"/>
                  </a:solidFill>
                  <a:latin typeface="Arial"/>
                </a:defRPr>
              </a:pPr>
            </a:p>
          </c:txPr>
          <c:showLegendKey val="0"/>
          <c:showVal val="1"/>
          <c:showCatName val="0"/>
          <c:showSerName val="0"/>
          <c:showPercent val="0"/>
          <c:showBubbleSize val="0"/>
          <c:showLeaderLines val="0"/>
        </c:dLbls>
        <c:gapWidth val="7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121212"/>
                </a:solidFill>
                <a:latin typeface="Arial"/>
              </a:defRPr>
            </a:pPr>
            <a:endParaRPr lang="en-US"/>
          </a:p>
        </c:txPr>
        <c:crossAx val="2094734552"/>
        <c:crosses val="autoZero"/>
        <c:auto val="1"/>
        <c:lblAlgn val="ctr"/>
        <c:noMultiLvlLbl val="1"/>
      </c:catAx>
      <c:valAx>
        <c:axId val="2094734552"/>
        <c:scaling>
          <c:orientation val="minMax"/>
          <c:min val="0"/>
        </c:scaling>
        <c:delete val="1"/>
        <c:axPos val="l"/>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m³</c:v>
                </c:pt>
              </c:strCache>
            </c:strRef>
          </c:tx>
          <c:spPr>
            <a:solidFill>
              <a:srgbClr val="A3A7B2"/>
            </a:solidFill>
            <a:effectLst/>
          </c:spPr>
          <c:invertIfNegative val="0"/>
          <c:dLbls>
            <c:numFmt formatCode="#,##0" sourceLinked="0"/>
            <c:txPr>
              <a:bodyPr/>
              <a:lstStyle/>
              <a:p>
                <a:pPr>
                  <a:defRPr b="0" i="0" strike="noStrike" sz="1100" u="none">
                    <a:solidFill>
                      <a:srgbClr val="121212"/>
                    </a:solidFill>
                    <a:latin typeface="Arial"/>
                  </a:defRPr>
                </a:pPr>
              </a:p>
            </c:txPr>
            <c:showLegendKey val="0"/>
            <c:showVal val="1"/>
            <c:showCatName val="0"/>
            <c:showSerName val="0"/>
            <c:showPercent val="0"/>
            <c:showBubbleSize val="0"/>
            <c:showLeaderLines val="0"/>
          </c:dLbls>
          <c:dPt>
            <c:idx val="0"/>
            <c:invertIfNegative val="0"/>
            <c:bubble3D val="0"/>
            <c:spPr>
              <a:solidFill>
                <a:srgbClr val="A3A7B2"/>
              </a:solidFill>
              <a:effectLst/>
            </c:spPr>
          </c:dPt>
          <c:dPt>
            <c:idx val="1"/>
            <c:invertIfNegative val="0"/>
            <c:bubble3D val="0"/>
            <c:spPr>
              <a:solidFill>
                <a:srgbClr val="A3A7B2"/>
              </a:solidFill>
              <a:effectLst/>
            </c:spPr>
          </c:dPt>
          <c:dPt>
            <c:idx val="2"/>
            <c:invertIfNegative val="0"/>
            <c:bubble3D val="0"/>
            <c:spPr>
              <a:solidFill>
                <a:srgbClr val="18233E"/>
              </a:solidFill>
              <a:effectLst/>
            </c:spPr>
          </c:dPt>
          <c:cat>
            <c:multiLvlStrRef>
              <c:f>Sheet1!$A$2:$A$4</c:f>
              <c:multiLvlStrCache>
                <c:ptCount val="3"/>
                <c:lvl>
                  <c:pt idx="0">
                    <c:v>2022</c:v>
                  </c:pt>
                  <c:pt idx="1">
                    <c:v>2023</c:v>
                  </c:pt>
                  <c:pt idx="2">
                    <c:v>2024</c:v>
                  </c:pt>
                </c:lvl>
              </c:multiLvlStrCache>
            </c:multiLvlStrRef>
          </c:cat>
          <c:val>
            <c:numRef>
              <c:f>Sheet1!$B$2:$B$4</c:f>
              <c:numCache>
                <c:formatCode>General</c:formatCode>
                <c:ptCount val="3"/>
                <c:pt idx="0">
                  <c:v>21196</c:v>
                </c:pt>
                <c:pt idx="1">
                  <c:v>26715</c:v>
                </c:pt>
                <c:pt idx="2">
                  <c:v>22092</c:v>
                </c:pt>
              </c:numCache>
            </c:numRef>
          </c:val>
        </c:ser>
        <c:dLbls>
          <c:numFmt formatCode="#,##0" sourceLinked="0"/>
          <c:txPr>
            <a:bodyPr/>
            <a:lstStyle/>
            <a:p>
              <a:pPr>
                <a:defRPr b="0" i="0" strike="noStrike" sz="1100" u="none">
                  <a:solidFill>
                    <a:srgbClr val="121212"/>
                  </a:solidFill>
                  <a:latin typeface="Arial"/>
                </a:defRPr>
              </a:pPr>
            </a:p>
          </c:txPr>
          <c:showLegendKey val="0"/>
          <c:showVal val="1"/>
          <c:showCatName val="0"/>
          <c:showSerName val="0"/>
          <c:showPercent val="0"/>
          <c:showBubbleSize val="0"/>
          <c:showLeaderLines val="0"/>
        </c:dLbls>
        <c:gapWidth val="7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121212"/>
                </a:solidFill>
                <a:latin typeface="Arial"/>
              </a:defRPr>
            </a:pPr>
            <a:endParaRPr lang="en-US"/>
          </a:p>
        </c:txPr>
        <c:crossAx val="2094734552"/>
        <c:crosses val="autoZero"/>
        <c:auto val="1"/>
        <c:lblAlgn val="ctr"/>
        <c:noMultiLvlLbl val="1"/>
      </c:catAx>
      <c:valAx>
        <c:axId val="2094734552"/>
        <c:scaling>
          <c:orientation val="minMax"/>
          <c:min val="0"/>
        </c:scaling>
        <c:delete val="1"/>
        <c:axPos val="l"/>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c:v>
                </c:pt>
              </c:strCache>
            </c:strRef>
          </c:tx>
          <c:spPr>
            <a:solidFill>
              <a:srgbClr val="18233E"/>
            </a:solidFill>
            <a:effectLst/>
          </c:spPr>
          <c:invertIfNegative val="0"/>
          <c:dLbls>
            <c:numFmt formatCode="0&quot;%&quot;" sourceLinked="0"/>
            <c:txPr>
              <a:bodyPr/>
              <a:lstStyle/>
              <a:p>
                <a:pPr>
                  <a:defRPr b="0" i="0" strike="noStrike" sz="1100" u="none">
                    <a:solidFill>
                      <a:srgbClr val="121212"/>
                    </a:solidFill>
                    <a:latin typeface="Arial"/>
                  </a:defRPr>
                </a:pPr>
              </a:p>
            </c:txPr>
            <c:showLegendKey val="0"/>
            <c:showVal val="1"/>
            <c:showCatName val="0"/>
            <c:showSerName val="0"/>
            <c:showPercent val="0"/>
            <c:showBubbleSize val="0"/>
            <c:showLeaderLines val="0"/>
          </c:dLbls>
          <c:dPt>
            <c:idx val="0"/>
            <c:invertIfNegative val="0"/>
            <c:bubble3D val="0"/>
            <c:spPr>
              <a:solidFill>
                <a:srgbClr val="18233E"/>
              </a:solidFill>
              <a:effectLst/>
            </c:spPr>
          </c:dPt>
          <c:dPt>
            <c:idx val="1"/>
            <c:invertIfNegative val="0"/>
            <c:bubble3D val="0"/>
            <c:spPr>
              <a:solidFill>
                <a:srgbClr val="5D6578"/>
              </a:solidFill>
              <a:effectLst/>
            </c:spPr>
          </c:dPt>
          <c:dPt>
            <c:idx val="2"/>
            <c:invertIfNegative val="0"/>
            <c:bubble3D val="0"/>
            <c:spPr>
              <a:solidFill>
                <a:srgbClr val="A3A7B2"/>
              </a:solidFill>
              <a:effectLst/>
            </c:spPr>
          </c:dPt>
          <c:cat>
            <c:multiLvlStrRef>
              <c:f>Sheet1!$A$2:$A$4</c:f>
              <c:multiLvlStrCache>
                <c:ptCount val="3"/>
                <c:lvl>
                  <c:pt idx="0">
                    <c:v>Drivers</c:v>
                  </c:pt>
                  <c:pt idx="1">
                    <c:v>Office employees (operations planning, customer relations, support functions)</c:v>
                  </c:pt>
                  <c:pt idx="2">
                    <c:v>Warehouse, vehicle maintenance and technical personnel</c:v>
                  </c:pt>
                </c:lvl>
              </c:multiLvlStrCache>
            </c:multiLvlStrRef>
          </c:cat>
          <c:val>
            <c:numRef>
              <c:f>Sheet1!$B$2:$B$4</c:f>
              <c:numCache>
                <c:formatCode>General</c:formatCode>
                <c:ptCount val="3"/>
                <c:pt idx="0">
                  <c:v>43</c:v>
                </c:pt>
                <c:pt idx="1">
                  <c:v>42</c:v>
                </c:pt>
                <c:pt idx="2">
                  <c:v>14</c:v>
                </c:pt>
              </c:numCache>
            </c:numRef>
          </c:val>
        </c:ser>
        <c:dLbls>
          <c:numFmt formatCode="0&quot;%&quot;" sourceLinked="0"/>
          <c:txPr>
            <a:bodyPr/>
            <a:lstStyle/>
            <a:p>
              <a:pPr>
                <a:defRPr b="0" i="0" strike="noStrike" sz="1100" u="none">
                  <a:solidFill>
                    <a:srgbClr val="121212"/>
                  </a:solidFill>
                  <a:latin typeface="Arial"/>
                </a:defRPr>
              </a:pPr>
            </a:p>
          </c:txPr>
          <c:showLegendKey val="0"/>
          <c:showVal val="1"/>
          <c:showCatName val="0"/>
          <c:showSerName val="0"/>
          <c:showPercent val="0"/>
          <c:showBubbleSize val="0"/>
          <c:showLeaderLines val="0"/>
        </c:dLbls>
        <c:gapWidth val="50"/>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000" b="0" i="0" u="none" strike="noStrike">
                <a:solidFill>
                  <a:srgbClr val="121212"/>
                </a:solidFill>
                <a:latin typeface="Arial"/>
              </a:defRPr>
            </a:pPr>
            <a:endParaRPr lang="en-US"/>
          </a:p>
        </c:txPr>
        <c:crossAx val="2094734552"/>
        <c:crosses val="autoZero"/>
        <c:auto val="1"/>
        <c:lblAlgn val="ctr"/>
        <c:noMultiLvlLbl val="1"/>
      </c:catAx>
      <c:valAx>
        <c:axId val="2094734552"/>
        <c:scaling>
          <c:orientation val="minMax"/>
          <c:max val="60"/>
          <c:min val="0"/>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ENCO 2024 Sustainability Report. Values verbatim from the report; no live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ENCO 2024 Sustainability Report — About This Report (p.6); GRI Content Index (p.64); Emissions Management (p.39). Values verbatim from the report; no live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ENCO 2024 Sustainability Report — Emissions Management (p.39); Energy Management (p.36); Our Environmental Management (p.34); Waste Management (p.47); Our Employee Profile (p.53); Occupational Health and Safety Management (p.55); Supply Chain Management (p.50); Our Certifications and Management Systems (p.20). Values verbatim from the report; no live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ENCO 2024 Sustainability Report — Message from the Chairman of the Board (p.7). Representative image · AI-generated.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ENCO 2024 Sustainability Report — Emissions Management (p.39). Values verbatim from the report; no live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ENCO 2024 Sustainability Report — Emissions Management (p.39). Values verbatim from the report; no live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ENCO 2024 Sustainability Report — Emissions Management (p.39). Values verbatim from the report; no live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ENCO 2024 Sustainability Report — Emissions Management (p.39). Values verbatim from the report; no live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ENCO 2024 Sustainability Report — Energy Management (p.36); Performance Indicators (p.62); Emissions Management (p.39); Our Environmental Management (p.34). Values verbatim from the report; no live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ENCO 2024 Sustainability Report — Our Employee Profile (p.53); Occupational Health and Safety Management (p.55). Values verbatim from the report; no live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ENCO 2024 Sustainability Report — Our Sustainability Targets (p.22). Values verbatim from the report; no live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ENCO 2024 Sustainability Report — Our Sustainability Targets (p.22). Values verbatim from the report; no live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ENCO 2024 Sustainability Report — About This Report (p.6); Emissions Management (p.39); Message from the Chairman of the Board (p.7); Employee Well-being and Performance Management (p.55); Materiality Assessment (p.25); Our Sustainability Targets (p.22); Supply Chain Management (p.50). Values verbatim from the report; no live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ENCO 2024 Sustainability Report — About This Report (p.6). Values verbatim from the report; no live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83112" y="6419088"/>
            <a:ext cx="45720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D9D9D6"/>
                </a:solidFill>
                <a:latin typeface="Arial"/>
                <a:ea typeface="Arial"/>
                <a:cs typeface="Arial"/>
              </a:defRPr>
            </a:lvl1pPr>
          </a:lstStyle>
          <a:p>
            <a:pPr algn="r"/>
            <a:fld id="{F7021451-1387-4CA6-816F-3879F97B5CBC}" type="slidenum">
              <a:rPr b="0" lang="en-US"/>
              <a:t>1000</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ICERIK">
    <p:bg>
      <p:bgPr>
        <a:solidFill>
          <a:srgbClr val="FFFFFF"/>
        </a:solidFill>
      </p:bgPr>
    </p:bg>
    <p:spTree>
      <p:nvGrpSpPr>
        <p:cNvPr id="1" name=""/>
        <p:cNvGrpSpPr/>
        <p:nvPr/>
      </p:nvGrpSpPr>
      <p:grpSpPr>
        <a:xfrm>
          <a:off x="0" y="0"/>
          <a:ext cx="0" cy="0"/>
          <a:chOff x="0" y="0"/>
          <a:chExt cx="0" cy="0"/>
        </a:xfrm>
      </p:grpSpPr>
      <p:pic>
        <p:nvPicPr>
          <p:cNvPr id="2" name="Image 0" descr="ENCO">    </p:cNvPr>
          <p:cNvPicPr>
            <a:picLocks noChangeAspect="1"/>
          </p:cNvPicPr>
          <p:nvPr/>
        </p:nvPicPr>
        <p:blipFill>
          <a:blip r:embed="rId1"/>
          <a:stretch>
            <a:fillRect/>
          </a:stretch>
        </p:blipFill>
        <p:spPr>
          <a:xfrm>
            <a:off x="10908792" y="384048"/>
            <a:ext cx="731520" cy="220370"/>
          </a:xfrm>
          <a:prstGeom prst="rect">
            <a:avLst/>
          </a:prstGeom>
        </p:spPr>
      </p:pic>
      <p:sp>
        <p:nvSpPr>
          <p:cNvPr id="3" name="Text 0"/>
          <p:cNvSpPr/>
          <p:nvPr/>
        </p:nvSpPr>
        <p:spPr>
          <a:xfrm>
            <a:off x="548640" y="6419088"/>
            <a:ext cx="9144000" cy="256032"/>
          </a:xfrm>
          <a:prstGeom prst="rect">
            <a:avLst/>
          </a:prstGeom>
          <a:noFill/>
          <a:ln/>
        </p:spPr>
        <p:txBody>
          <a:bodyPr wrap="square" rtlCol="0" anchor="ctr"/>
          <a:lstStyle/>
          <a:p>
            <a:pPr indent="0" marL="0">
              <a:buNone/>
            </a:pPr>
            <a:r>
              <a:rPr lang="en-GB" altLang="en-US" sz="800" dirty="0">
                <a:solidFill>
                  <a:srgbClr val="5D6578"/>
                </a:solidFill>
                <a:latin typeface="Arial" pitchFamily="34" charset="0"/>
                <a:ea typeface="Arial" pitchFamily="34" charset="-122"/>
                <a:cs typeface="Arial" pitchFamily="34" charset="-120"/>
              </a:rPr>
              <a:t>ENCO 2024 Sustainability Report · Executive presentation</a:t>
            </a:r>
            <a:endParaRPr lang="en-GB" sz="800" dirty="0"/>
          </a:p>
        </p:txBody>
      </p:sp>
      <p:sp>
        <p:nvSpPr>
          <p:cNvPr id="25" name="Slide Number Placeholder 0"/>
          <p:cNvSpPr>
            <a:spLocks noGrp="1"/>
          </p:cNvSpPr>
          <p:nvPr>
            <p:ph type="sldNum" sz="quarter" idx="4294967295"/>
          </p:nvPr>
        </p:nvSpPr>
        <p:spPr>
          <a:xfrm>
            <a:off x="11183112" y="6419088"/>
            <a:ext cx="45720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5D6578"/>
                </a:solidFill>
                <a:latin typeface="Arial"/>
                <a:ea typeface="Arial"/>
                <a:cs typeface="Arial"/>
              </a:defRPr>
            </a:lvl1pPr>
          </a:lstStyle>
          <a:p>
            <a:pPr algn="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83112" y="6419088"/>
            <a:ext cx="45720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D9D9D6"/>
                </a:solidFill>
                <a:latin typeface="Arial"/>
                <a:ea typeface="Arial"/>
                <a:cs typeface="Aria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jpe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jpeg"/><Relationship Id="rId2" Type="http://schemas.openxmlformats.org/officeDocument/2006/relationships/image" Target="../media/image-4-2.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chart" Target="/ppt/charts/chart2.xml"/><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chart" Target="/ppt/charts/chart3.xml"/><Relationship Id="rId2" Type="http://schemas.openxmlformats.org/officeDocument/2006/relationships/chart" Target="/ppt/charts/chart4.xml"/><Relationship Id="rId3" Type="http://schemas.openxmlformats.org/officeDocument/2006/relationships/slideLayout" Target="../slideLayouts/slideLayout2.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chart" Target="/ppt/charts/chart5.xml"/><Relationship Id="rId2" Type="http://schemas.openxmlformats.org/officeDocument/2006/relationships/chart" Target="/ppt/charts/chart6.xml"/><Relationship Id="rId3" Type="http://schemas.openxmlformats.org/officeDocument/2006/relationships/chart" Target="/ppt/charts/chart7.xml"/><Relationship Id="rId4" Type="http://schemas.openxmlformats.org/officeDocument/2006/relationships/slideLayout" Target="../slideLayouts/slideLayout2.xml"/><Relationship Id="rId5"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chart" Target="/ppt/charts/chart8.xml"/><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globalreporting.org/standards/" TargetMode="External"/><Relationship Id="rId2" Type="http://schemas.openxmlformats.org/officeDocument/2006/relationships/hyperlink" Target="https://ghgprotocol.org/" TargetMode="External"/><Relationship Id="rId3" Type="http://schemas.openxmlformats.org/officeDocument/2006/relationships/hyperlink" Target="https://www.gov.uk/government/collections/government-conversion-factors-for-company-reporting" TargetMode="External"/><Relationship Id="rId4" Type="http://schemas.openxmlformats.org/officeDocument/2006/relationships/hyperlink" Target="https://kakdbyqwzfprjrgkapqv.supabase.co/storage/v1/object/public/media/legacy/documents/01J7GRGRP3RDKT7VMJV9Y846Q4.pdf" TargetMode="External"/><Relationship Id="rId5" Type="http://schemas.openxmlformats.org/officeDocument/2006/relationships/slideLayout" Target="../slideLayouts/slideLayout2.xml"/><Relationship Id="rId6"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2" name="Image 0" descr="ENCO">    </p:cNvPr>
          <p:cNvPicPr>
            <a:picLocks noChangeAspect="1"/>
          </p:cNvPicPr>
          <p:nvPr/>
        </p:nvPicPr>
        <p:blipFill>
          <a:blip r:embed="rId2"/>
          <a:stretch>
            <a:fillRect/>
          </a:stretch>
        </p:blipFill>
        <p:spPr>
          <a:xfrm>
            <a:off x="640080" y="594360"/>
            <a:ext cx="1554480" cy="468287"/>
          </a:xfrm>
          <a:prstGeom prst="rect">
            <a:avLst/>
          </a:prstGeom>
        </p:spPr>
      </p:pic>
      <p:sp>
        <p:nvSpPr>
          <p:cNvPr id="3" name="Text 0"/>
          <p:cNvSpPr/>
          <p:nvPr/>
        </p:nvSpPr>
        <p:spPr>
          <a:xfrm>
            <a:off x="640080" y="2240280"/>
            <a:ext cx="5486400" cy="411480"/>
          </a:xfrm>
          <a:prstGeom prst="rect">
            <a:avLst/>
          </a:prstGeom>
          <a:noFill/>
          <a:ln/>
        </p:spPr>
        <p:txBody>
          <a:bodyPr wrap="square" rtlCol="0" anchor="t"/>
          <a:lstStyle/>
          <a:p>
            <a:pPr indent="0" marL="0">
              <a:buNone/>
            </a:pPr>
            <a:r>
              <a:rPr lang="en-GB" altLang="en-US" sz="1800" b="1" spc="200" kern="0" dirty="0">
                <a:solidFill>
                  <a:srgbClr val="A3A7B2"/>
                </a:solidFill>
                <a:latin typeface="Arial" pitchFamily="34" charset="0"/>
                <a:ea typeface="Arial" pitchFamily="34" charset="-122"/>
                <a:cs typeface="Arial" pitchFamily="34" charset="-120"/>
              </a:rPr>
              <a:t>2024</a:t>
            </a:r>
            <a:endParaRPr lang="en-GB" sz="1800" dirty="0"/>
          </a:p>
        </p:txBody>
      </p:sp>
      <p:sp>
        <p:nvSpPr>
          <p:cNvPr id="4" name="Text 1"/>
          <p:cNvSpPr/>
          <p:nvPr/>
        </p:nvSpPr>
        <p:spPr>
          <a:xfrm>
            <a:off x="640080" y="2651760"/>
            <a:ext cx="10058400" cy="1417320"/>
          </a:xfrm>
          <a:prstGeom prst="rect">
            <a:avLst/>
          </a:prstGeom>
          <a:noFill/>
          <a:ln/>
        </p:spPr>
        <p:txBody>
          <a:bodyPr wrap="square" rtlCol="0" anchor="t"/>
          <a:lstStyle/>
          <a:p>
            <a:pPr indent="0" marL="0">
              <a:buNone/>
            </a:pPr>
            <a:r>
              <a:rPr lang="en-GB" altLang="en-US" sz="4000" b="1" dirty="0">
                <a:solidFill>
                  <a:srgbClr val="FFFFFF"/>
                </a:solidFill>
                <a:latin typeface="Arial" pitchFamily="34" charset="0"/>
                <a:ea typeface="Arial" pitchFamily="34" charset="-122"/>
                <a:cs typeface="Arial" pitchFamily="34" charset="-120"/>
              </a:rPr>
              <a:t>ENCO 2024 Sustainability Report</a:t>
            </a:r>
            <a:endParaRPr lang="en-GB" sz="4000" dirty="0"/>
          </a:p>
        </p:txBody>
      </p:sp>
      <p:sp>
        <p:nvSpPr>
          <p:cNvPr id="5" name="Text 2"/>
          <p:cNvSpPr/>
          <p:nvPr/>
        </p:nvSpPr>
        <p:spPr>
          <a:xfrm>
            <a:off x="640080" y="4114800"/>
            <a:ext cx="10058400" cy="457200"/>
          </a:xfrm>
          <a:prstGeom prst="rect">
            <a:avLst/>
          </a:prstGeom>
          <a:noFill/>
          <a:ln/>
        </p:spPr>
        <p:txBody>
          <a:bodyPr wrap="square" rtlCol="0" anchor="t"/>
          <a:lstStyle/>
          <a:p>
            <a:pPr indent="0" marL="0">
              <a:buNone/>
            </a:pPr>
            <a:r>
              <a:rPr lang="en-GB" altLang="en-US" sz="2000" dirty="0">
                <a:solidFill>
                  <a:srgbClr val="FFFFFF"/>
                </a:solidFill>
                <a:latin typeface="Arial" pitchFamily="34" charset="0"/>
                <a:ea typeface="Arial" pitchFamily="34" charset="-122"/>
                <a:cs typeface="Arial" pitchFamily="34" charset="-120"/>
              </a:rPr>
              <a:t>Executive presentation</a:t>
            </a:r>
            <a:endParaRPr lang="en-GB" sz="2000" dirty="0"/>
          </a:p>
        </p:txBody>
      </p:sp>
      <p:sp>
        <p:nvSpPr>
          <p:cNvPr id="6" name="Text 3"/>
          <p:cNvSpPr/>
          <p:nvPr/>
        </p:nvSpPr>
        <p:spPr>
          <a:xfrm>
            <a:off x="640080" y="4617720"/>
            <a:ext cx="10058400" cy="365760"/>
          </a:xfrm>
          <a:prstGeom prst="rect">
            <a:avLst/>
          </a:prstGeom>
          <a:noFill/>
          <a:ln/>
        </p:spPr>
        <p:txBody>
          <a:bodyPr wrap="square" rtlCol="0" anchor="t"/>
          <a:lstStyle/>
          <a:p>
            <a:pPr indent="0" marL="0">
              <a:buNone/>
            </a:pPr>
            <a:r>
              <a:rPr lang="en-GB" altLang="en-US" sz="1400" dirty="0">
                <a:solidFill>
                  <a:srgbClr val="D9D9D6"/>
                </a:solidFill>
                <a:latin typeface="Arial" pitchFamily="34" charset="0"/>
                <a:ea typeface="Arial" pitchFamily="34" charset="-122"/>
                <a:cs typeface="Arial" pitchFamily="34" charset="-120"/>
              </a:rPr>
              <a:t>1 January 2024 – 31 December 2024</a:t>
            </a:r>
            <a:endParaRPr lang="en-GB" sz="1400" dirty="0"/>
          </a:p>
        </p:txBody>
      </p:sp>
      <p:sp>
        <p:nvSpPr>
          <p:cNvPr id="7" name="Text 4"/>
          <p:cNvSpPr/>
          <p:nvPr/>
        </p:nvSpPr>
        <p:spPr>
          <a:xfrm>
            <a:off x="7863840" y="320040"/>
            <a:ext cx="4023360" cy="274320"/>
          </a:xfrm>
          <a:prstGeom prst="rect">
            <a:avLst/>
          </a:prstGeom>
          <a:noFill/>
          <a:ln/>
        </p:spPr>
        <p:txBody>
          <a:bodyPr wrap="square" rtlCol="0" anchor="t"/>
          <a:lstStyle/>
          <a:p>
            <a:pPr algn="r" indent="0" marL="0">
              <a:buNone/>
            </a:pPr>
            <a:r>
              <a:rPr lang="en-GB" altLang="en-US" sz="700" spc="100" kern="0" dirty="0">
                <a:solidFill>
                  <a:srgbClr val="FFFFFF"/>
                </a:solidFill>
                <a:latin typeface="Arial" pitchFamily="34" charset="0"/>
                <a:ea typeface="Arial" pitchFamily="34" charset="-122"/>
                <a:cs typeface="Arial" pitchFamily="34" charset="-120"/>
              </a:rPr>
              <a:t>REPRESENTATIVE IMAGE · AI-GENERATED</a:t>
            </a:r>
            <a:endParaRPr lang="en-GB" sz="7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365760"/>
            <a:ext cx="1548994" cy="256032"/>
          </a:xfrm>
          <a:prstGeom prst="rect">
            <a:avLst/>
          </a:prstGeom>
          <a:solidFill>
            <a:srgbClr val="18233E"/>
          </a:solidFill>
          <a:ln/>
        </p:spPr>
        <p:txBody>
          <a:bodyPr wrap="square" lIns="0" tIns="76200" rIns="76200" bIns="0" rtlCol="0" anchor="ctr"/>
          <a:lstStyle/>
          <a:p>
            <a:pPr indent="0" marL="0">
              <a:buNone/>
            </a:pPr>
            <a:r>
              <a:rPr lang="en-GB" altLang="en-US" sz="900" b="1" spc="50" kern="0" dirty="0">
                <a:solidFill>
                  <a:srgbClr val="FFFFFF"/>
                </a:solidFill>
                <a:latin typeface="Arial" pitchFamily="34" charset="0"/>
                <a:ea typeface="Arial" pitchFamily="34" charset="-122"/>
                <a:cs typeface="Arial" pitchFamily="34" charset="-120"/>
              </a:rPr>
              <a:t>ABOUT THIS REPORT</a:t>
            </a:r>
            <a:endParaRPr lang="en-GB" sz="900" dirty="0"/>
          </a:p>
        </p:txBody>
      </p:sp>
      <p:sp>
        <p:nvSpPr>
          <p:cNvPr id="3" name="Text 1"/>
          <p:cNvSpPr/>
          <p:nvPr/>
        </p:nvSpPr>
        <p:spPr>
          <a:xfrm>
            <a:off x="548640" y="713232"/>
            <a:ext cx="10149840" cy="566928"/>
          </a:xfrm>
          <a:prstGeom prst="rect">
            <a:avLst/>
          </a:prstGeom>
          <a:noFill/>
          <a:ln/>
        </p:spPr>
        <p:txBody>
          <a:bodyPr wrap="square" rtlCol="0" anchor="t">
            <a:normAutofit/>
          </a:bodyPr>
          <a:lstStyle/>
          <a:p>
            <a:pPr indent="0" marL="0">
              <a:buNone/>
            </a:pPr>
            <a:r>
              <a:rPr lang="en-GB" altLang="en-US" sz="2600" b="1" dirty="0">
                <a:solidFill>
                  <a:srgbClr val="18233E"/>
                </a:solidFill>
                <a:latin typeface="Arial" pitchFamily="34" charset="0"/>
                <a:ea typeface="Arial" pitchFamily="34" charset="-122"/>
                <a:cs typeface="Arial" pitchFamily="34" charset="-120"/>
              </a:rPr>
              <a:t>About this document</a:t>
            </a:r>
            <a:endParaRPr lang="en-GB" sz="26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463040"/>
          <a:ext cx="11064240" cy="914400"/>
        </p:xfrm>
        <a:graphic>
          <a:graphicData uri="http://schemas.openxmlformats.org/drawingml/2006/table">
            <a:tbl>
              <a:tblPr/>
              <a:tblGrid>
                <a:gridCol w="2468880"/>
                <a:gridCol w="8595360"/>
              </a:tblGrid>
              <a:tr h="0">
                <a:tc>
                  <a:txBody>
                    <a:bodyPr/>
                    <a:lstStyle/>
                    <a:p>
                      <a:pPr indent="0" marL="0">
                        <a:buNone/>
                      </a:pPr>
                      <a:r>
                        <a:rPr lang="en-US" sz="1000" b="1" dirty="0">
                          <a:solidFill>
                            <a:srgbClr val="18233E"/>
                          </a:solidFill>
                          <a:latin typeface="Arial" pitchFamily="34" charset="0"/>
                          <a:ea typeface="Arial" pitchFamily="34" charset="-122"/>
                          <a:cs typeface="Arial" pitchFamily="34" charset="-120"/>
                        </a:rPr>
                        <a:t>Reporting period</a:t>
                      </a:r>
                      <a:endParaRPr lang="en-US" sz="1000" dirty="0">
                        <a:latin typeface="Arial" charset="0"/>
                        <a:ea typeface="Arial" charset="0"/>
                        <a:cs typeface="Arial" charset="0"/>
                      </a:endParaRPr>
                    </a:p>
                  </a:txBody>
                  <a:tcPr marL="91440" marR="91440" marT="64008" marB="64008" anchor="ctr">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1100" dirty="0">
                          <a:solidFill>
                            <a:srgbClr val="121212"/>
                          </a:solidFill>
                          <a:latin typeface="Arial" pitchFamily="34" charset="0"/>
                          <a:ea typeface="Arial" pitchFamily="34" charset="-122"/>
                          <a:cs typeface="Arial" pitchFamily="34" charset="-120"/>
                        </a:rPr>
                        <a:t>1 January 2024 – 31 December 2024</a:t>
                      </a:r>
                      <a:pPr indent="0" marL="0">
                        <a:buNone/>
                      </a:pPr>
                      <a:r>
                        <a:rPr lang="en-US" sz="800" dirty="0">
                          <a:solidFill>
                            <a:srgbClr val="5D6578"/>
                          </a:solidFill>
                          <a:latin typeface="Arial" pitchFamily="34" charset="0"/>
                          <a:ea typeface="Arial" pitchFamily="34" charset="-122"/>
                          <a:cs typeface="Arial" pitchFamily="34" charset="-120"/>
                        </a:rPr>
                        <a:t>  p.6</a:t>
                      </a:r>
                      <a:endParaRPr lang="en-US" sz="1100" dirty="0">
                        <a:latin typeface="Arial" charset="0"/>
                        <a:ea typeface="Arial" charset="0"/>
                        <a:cs typeface="Arial" charset="0"/>
                      </a:endParaRPr>
                    </a:p>
                  </a:txBody>
                  <a:tcPr marL="91440" marR="91440" marT="64008" marB="64008" anchor="ctr">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r>
              <a:tr h="0">
                <a:tc>
                  <a:txBody>
                    <a:bodyPr/>
                    <a:lstStyle/>
                    <a:p>
                      <a:pPr indent="0" marL="0">
                        <a:buNone/>
                      </a:pPr>
                      <a:r>
                        <a:rPr lang="en-US" sz="1000" b="1" dirty="0">
                          <a:solidFill>
                            <a:srgbClr val="18233E"/>
                          </a:solidFill>
                          <a:latin typeface="Arial" pitchFamily="34" charset="0"/>
                          <a:ea typeface="Arial" pitchFamily="34" charset="-122"/>
                          <a:cs typeface="Arial" pitchFamily="34" charset="-120"/>
                        </a:rPr>
                        <a:t>Organisational boundary</a:t>
                      </a:r>
                      <a:endParaRPr lang="en-US" sz="1000" dirty="0">
                        <a:latin typeface="Arial" charset="0"/>
                        <a:ea typeface="Arial" charset="0"/>
                        <a:cs typeface="Arial" charset="0"/>
                      </a:endParaRPr>
                    </a:p>
                  </a:txBody>
                  <a:tcPr marL="91440" marR="91440" marT="64008" marB="64008" anchor="ctr">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1100" dirty="0">
                          <a:solidFill>
                            <a:srgbClr val="121212"/>
                          </a:solidFill>
                          <a:latin typeface="Arial" pitchFamily="34" charset="0"/>
                          <a:ea typeface="Arial" pitchFamily="34" charset="-122"/>
                          <a:cs typeface="Arial" pitchFamily="34" charset="-120"/>
                        </a:rPr>
                        <a:t>The scope of the report covers ENCO's head office and storage facility in Yenibosna, the Hadımköy warehouse, the Ankara office, the İzmir office and the Istanbul Airport office, together with its sister company Grassl &amp; Co. GmbH in Germany.</a:t>
                      </a:r>
                      <a:pPr indent="0" marL="0">
                        <a:buNone/>
                      </a:pPr>
                      <a:r>
                        <a:rPr lang="en-US" sz="800" dirty="0">
                          <a:solidFill>
                            <a:srgbClr val="5D6578"/>
                          </a:solidFill>
                          <a:latin typeface="Arial" pitchFamily="34" charset="0"/>
                          <a:ea typeface="Arial" pitchFamily="34" charset="-122"/>
                          <a:cs typeface="Arial" pitchFamily="34" charset="-120"/>
                        </a:rPr>
                        <a:t>  p.6</a:t>
                      </a:r>
                      <a:endParaRPr lang="en-US" sz="1100" dirty="0">
                        <a:latin typeface="Arial" charset="0"/>
                        <a:ea typeface="Arial" charset="0"/>
                        <a:cs typeface="Arial" charset="0"/>
                      </a:endParaRPr>
                    </a:p>
                  </a:txBody>
                  <a:tcPr marL="91440" marR="91440" marT="64008" marB="64008" anchor="ctr">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r>
              <a:tr h="0">
                <a:tc>
                  <a:txBody>
                    <a:bodyPr/>
                    <a:lstStyle/>
                    <a:p>
                      <a:pPr indent="0" marL="0">
                        <a:buNone/>
                      </a:pPr>
                      <a:r>
                        <a:rPr lang="en-US" sz="1000" b="1" dirty="0">
                          <a:solidFill>
                            <a:srgbClr val="18233E"/>
                          </a:solidFill>
                          <a:latin typeface="Arial" pitchFamily="34" charset="0"/>
                          <a:ea typeface="Arial" pitchFamily="34" charset="-122"/>
                          <a:cs typeface="Arial" pitchFamily="34" charset="-120"/>
                        </a:rPr>
                        <a:t>Reporting framework</a:t>
                      </a:r>
                      <a:endParaRPr lang="en-US" sz="1000" dirty="0">
                        <a:latin typeface="Arial" charset="0"/>
                        <a:ea typeface="Arial" charset="0"/>
                        <a:cs typeface="Arial" charset="0"/>
                      </a:endParaRPr>
                    </a:p>
                  </a:txBody>
                  <a:tcPr marL="91440" marR="91440" marT="64008" marB="64008" anchor="ctr">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1100" dirty="0">
                          <a:solidFill>
                            <a:srgbClr val="121212"/>
                          </a:solidFill>
                          <a:latin typeface="Arial" pitchFamily="34" charset="0"/>
                          <a:ea typeface="Arial" pitchFamily="34" charset="-122"/>
                          <a:cs typeface="Arial" pitchFamily="34" charset="-120"/>
                        </a:rPr>
                        <a:t>with reference to the GRI Standards</a:t>
                      </a:r>
                      <a:pPr indent="0" marL="0">
                        <a:buNone/>
                      </a:pPr>
                      <a:r>
                        <a:rPr lang="en-US" sz="800" dirty="0">
                          <a:solidFill>
                            <a:srgbClr val="5D6578"/>
                          </a:solidFill>
                          <a:latin typeface="Arial" pitchFamily="34" charset="0"/>
                          <a:ea typeface="Arial" pitchFamily="34" charset="-122"/>
                          <a:cs typeface="Arial" pitchFamily="34" charset="-120"/>
                        </a:rPr>
                        <a:t>  p.64</a:t>
                      </a:r>
                      <a:endParaRPr lang="en-US" sz="1100" dirty="0">
                        <a:latin typeface="Arial" charset="0"/>
                        <a:ea typeface="Arial" charset="0"/>
                        <a:cs typeface="Arial" charset="0"/>
                      </a:endParaRPr>
                    </a:p>
                  </a:txBody>
                  <a:tcPr marL="91440" marR="91440" marT="64008" marB="64008" anchor="ctr">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r>
              <a:tr h="0">
                <a:tc>
                  <a:txBody>
                    <a:bodyPr/>
                    <a:lstStyle/>
                    <a:p>
                      <a:pPr indent="0" marL="0">
                        <a:buNone/>
                      </a:pPr>
                      <a:r>
                        <a:rPr lang="en-US" sz="1000" b="1" dirty="0">
                          <a:solidFill>
                            <a:srgbClr val="18233E"/>
                          </a:solidFill>
                          <a:latin typeface="Arial" pitchFamily="34" charset="0"/>
                          <a:ea typeface="Arial" pitchFamily="34" charset="-122"/>
                          <a:cs typeface="Arial" pitchFamily="34" charset="-120"/>
                        </a:rPr>
                        <a:t>External assurance</a:t>
                      </a:r>
                      <a:endParaRPr lang="en-US" sz="1000" dirty="0">
                        <a:latin typeface="Arial" charset="0"/>
                        <a:ea typeface="Arial" charset="0"/>
                        <a:cs typeface="Arial" charset="0"/>
                      </a:endParaRPr>
                    </a:p>
                  </a:txBody>
                  <a:tcPr marL="91440" marR="91440" marT="64008" marB="64008" anchor="ctr">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1100" b="1" dirty="0">
                          <a:solidFill>
                            <a:srgbClr val="121212"/>
                          </a:solidFill>
                          <a:latin typeface="Arial" pitchFamily="34" charset="0"/>
                          <a:ea typeface="Arial" pitchFamily="34" charset="-122"/>
                          <a:cs typeface="Arial" pitchFamily="34" charset="-120"/>
                        </a:rPr>
                        <a:t>This report has not been subject to independent external assurance.</a:t>
                      </a:r>
                      <a:pPr indent="0" marL="0">
                        <a:buNone/>
                      </a:pPr>
                      <a:r>
                        <a:rPr lang="en-US" sz="800" dirty="0">
                          <a:solidFill>
                            <a:srgbClr val="5D6578"/>
                          </a:solidFill>
                          <a:latin typeface="Arial" pitchFamily="34" charset="0"/>
                          <a:ea typeface="Arial" pitchFamily="34" charset="-122"/>
                          <a:cs typeface="Arial" pitchFamily="34" charset="-120"/>
                        </a:rPr>
                        <a:t>  p.6</a:t>
                      </a:r>
                      <a:endParaRPr lang="en-US" sz="1100" dirty="0">
                        <a:latin typeface="Arial" charset="0"/>
                        <a:ea typeface="Arial" charset="0"/>
                        <a:cs typeface="Arial" charset="0"/>
                      </a:endParaRPr>
                    </a:p>
                  </a:txBody>
                  <a:tcPr marL="91440" marR="91440" marT="64008" marB="64008" anchor="ctr">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r>
              <a:tr h="0">
                <a:tc>
                  <a:txBody>
                    <a:bodyPr/>
                    <a:lstStyle/>
                    <a:p>
                      <a:pPr indent="0" marL="0">
                        <a:buNone/>
                      </a:pPr>
                      <a:r>
                        <a:rPr lang="en-US" sz="1000" b="1" dirty="0">
                          <a:solidFill>
                            <a:srgbClr val="18233E"/>
                          </a:solidFill>
                          <a:latin typeface="Arial" pitchFamily="34" charset="0"/>
                          <a:ea typeface="Arial" pitchFamily="34" charset="-122"/>
                          <a:cs typeface="Arial" pitchFamily="34" charset="-120"/>
                        </a:rPr>
                        <a:t>Prior-year data</a:t>
                      </a:r>
                      <a:endParaRPr lang="en-US" sz="1000" dirty="0">
                        <a:latin typeface="Arial" charset="0"/>
                        <a:ea typeface="Arial" charset="0"/>
                        <a:cs typeface="Arial" charset="0"/>
                      </a:endParaRPr>
                    </a:p>
                  </a:txBody>
                  <a:tcPr marL="91440" marR="91440" marT="64008" marB="64008" anchor="ctr">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1100" dirty="0">
                          <a:solidFill>
                            <a:srgbClr val="121212"/>
                          </a:solidFill>
                          <a:latin typeface="Arial" pitchFamily="34" charset="0"/>
                          <a:ea typeface="Arial" pitchFamily="34" charset="-122"/>
                          <a:cs typeface="Arial" pitchFamily="34" charset="-120"/>
                        </a:rPr>
                        <a:t>No restatement of the 2023 figures published in the previous report has been made in this report; the values are retained as originally published.</a:t>
                      </a:r>
                      <a:pPr indent="0" marL="0">
                        <a:buNone/>
                      </a:pPr>
                      <a:r>
                        <a:rPr lang="en-US" sz="800" dirty="0">
                          <a:solidFill>
                            <a:srgbClr val="5D6578"/>
                          </a:solidFill>
                          <a:latin typeface="Arial" pitchFamily="34" charset="0"/>
                          <a:ea typeface="Arial" pitchFamily="34" charset="-122"/>
                          <a:cs typeface="Arial" pitchFamily="34" charset="-120"/>
                        </a:rPr>
                        <a:t>  p.6</a:t>
                      </a:r>
                      <a:endParaRPr lang="en-US" sz="1100" dirty="0">
                        <a:latin typeface="Arial" charset="0"/>
                        <a:ea typeface="Arial" charset="0"/>
                        <a:cs typeface="Arial" charset="0"/>
                      </a:endParaRPr>
                    </a:p>
                  </a:txBody>
                  <a:tcPr marL="91440" marR="91440" marT="64008" marB="64008" anchor="ctr">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r>
              <a:tr h="0">
                <a:tc>
                  <a:txBody>
                    <a:bodyPr/>
                    <a:lstStyle/>
                    <a:p>
                      <a:pPr indent="0" marL="0">
                        <a:buNone/>
                      </a:pPr>
                      <a:r>
                        <a:rPr lang="en-US" sz="1000" b="1" dirty="0">
                          <a:solidFill>
                            <a:srgbClr val="18233E"/>
                          </a:solidFill>
                          <a:latin typeface="Arial" pitchFamily="34" charset="0"/>
                          <a:ea typeface="Arial" pitchFamily="34" charset="-122"/>
                          <a:cs typeface="Arial" pitchFamily="34" charset="-120"/>
                        </a:rPr>
                        <a:t>Comparability</a:t>
                      </a:r>
                      <a:endParaRPr lang="en-US" sz="1000" dirty="0">
                        <a:latin typeface="Arial" charset="0"/>
                        <a:ea typeface="Arial" charset="0"/>
                        <a:cs typeface="Arial" charset="0"/>
                      </a:endParaRPr>
                    </a:p>
                  </a:txBody>
                  <a:tcPr marL="91440" marR="91440" marT="64008" marB="64008" anchor="ctr">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1100" b="1" dirty="0">
                          <a:solidFill>
                            <a:srgbClr val="121212"/>
                          </a:solidFill>
                          <a:latin typeface="Arial" pitchFamily="34" charset="0"/>
                          <a:ea typeface="Arial" pitchFamily="34" charset="-122"/>
                          <a:cs typeface="Arial" pitchFamily="34" charset="-120"/>
                        </a:rPr>
                        <a:t>As the scope boundaries and category classifications differ, the scope-based results for the two years are not directly comparable; changes between scopes should not be interpreted as a genuine reduction or increase.</a:t>
                      </a:r>
                      <a:pPr indent="0" marL="0">
                        <a:buNone/>
                      </a:pPr>
                      <a:r>
                        <a:rPr lang="en-US" sz="800" dirty="0">
                          <a:solidFill>
                            <a:srgbClr val="5D6578"/>
                          </a:solidFill>
                          <a:latin typeface="Arial" pitchFamily="34" charset="0"/>
                          <a:ea typeface="Arial" pitchFamily="34" charset="-122"/>
                          <a:cs typeface="Arial" pitchFamily="34" charset="-120"/>
                        </a:rPr>
                        <a:t>  p.39</a:t>
                      </a:r>
                      <a:endParaRPr lang="en-US" sz="1100" dirty="0">
                        <a:latin typeface="Arial" charset="0"/>
                        <a:ea typeface="Arial" charset="0"/>
                        <a:cs typeface="Arial" charset="0"/>
                      </a:endParaRPr>
                    </a:p>
                  </a:txBody>
                  <a:tcPr marL="91440" marR="91440" marT="64008" marB="64008" anchor="ctr">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r>
              <a:tr h="0">
                <a:tc>
                  <a:txBody>
                    <a:bodyPr/>
                    <a:lstStyle/>
                    <a:p>
                      <a:pPr indent="0" marL="0">
                        <a:buNone/>
                      </a:pPr>
                      <a:r>
                        <a:rPr lang="en-US" sz="1000" b="1" dirty="0">
                          <a:solidFill>
                            <a:srgbClr val="18233E"/>
                          </a:solidFill>
                          <a:latin typeface="Arial" pitchFamily="34" charset="0"/>
                          <a:ea typeface="Arial" pitchFamily="34" charset="-122"/>
                          <a:cs typeface="Arial" pitchFamily="34" charset="-120"/>
                        </a:rPr>
                        <a:t>GHG methodology</a:t>
                      </a:r>
                      <a:endParaRPr lang="en-US" sz="1000" dirty="0">
                        <a:latin typeface="Arial" charset="0"/>
                        <a:ea typeface="Arial" charset="0"/>
                        <a:cs typeface="Arial" charset="0"/>
                      </a:endParaRPr>
                    </a:p>
                  </a:txBody>
                  <a:tcPr marL="91440" marR="91440" marT="64008" marB="64008" anchor="ctr">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1100" dirty="0">
                          <a:solidFill>
                            <a:srgbClr val="121212"/>
                          </a:solidFill>
                          <a:latin typeface="Arial" pitchFamily="34" charset="0"/>
                          <a:ea typeface="Arial" pitchFamily="34" charset="-122"/>
                          <a:cs typeface="Arial" pitchFamily="34" charset="-120"/>
                        </a:rPr>
                        <a:t>All calculations were carried out in accordance with the GHG Protocol and ISO 14064 standards and prepared in line with internationally accepted methods.</a:t>
                      </a:r>
                      <a:pPr indent="0" marL="0">
                        <a:buNone/>
                      </a:pPr>
                      <a:r>
                        <a:rPr lang="en-US" sz="800" dirty="0">
                          <a:solidFill>
                            <a:srgbClr val="5D6578"/>
                          </a:solidFill>
                          <a:latin typeface="Arial" pitchFamily="34" charset="0"/>
                          <a:ea typeface="Arial" pitchFamily="34" charset="-122"/>
                          <a:cs typeface="Arial" pitchFamily="34" charset="-120"/>
                        </a:rPr>
                        <a:t>  p.39</a:t>
                      </a:r>
                      <a:endParaRPr lang="en-US" sz="1100" dirty="0">
                        <a:latin typeface="Arial" charset="0"/>
                        <a:ea typeface="Arial" charset="0"/>
                        <a:cs typeface="Arial" charset="0"/>
                      </a:endParaRPr>
                    </a:p>
                  </a:txBody>
                  <a:tcPr marL="91440" marR="91440" marT="64008" marB="64008" anchor="ctr">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r>
            </a:tbl>
          </a:graphicData>
        </a:graphic>
      </p:graphicFrame>
      <p:sp>
        <p:nvSpPr>
          <p:cNvPr id="5" name="Text 2"/>
          <p:cNvSpPr/>
          <p:nvPr/>
        </p:nvSpPr>
        <p:spPr>
          <a:xfrm>
            <a:off x="548640" y="6035040"/>
            <a:ext cx="11064240" cy="292608"/>
          </a:xfrm>
          <a:prstGeom prst="rect">
            <a:avLst/>
          </a:prstGeom>
          <a:noFill/>
          <a:ln/>
        </p:spPr>
        <p:txBody>
          <a:bodyPr wrap="square" rtlCol="0" anchor="ctr"/>
          <a:lstStyle/>
          <a:p>
            <a:pPr indent="0" marL="0">
              <a:buNone/>
            </a:pPr>
            <a:r>
              <a:rPr lang="en-GB" altLang="en-US" sz="800" dirty="0">
                <a:solidFill>
                  <a:srgbClr val="5D6578"/>
                </a:solidFill>
                <a:latin typeface="Arial" pitchFamily="34" charset="0"/>
                <a:ea typeface="Arial" pitchFamily="34" charset="-122"/>
                <a:cs typeface="Arial" pitchFamily="34" charset="-120"/>
              </a:rPr>
              <a:t>Source: ENCO 2024 Sustainability Report, p.6, p.64, p.39</a:t>
            </a:r>
            <a:endParaRPr lang="en-GB" sz="800" dirty="0"/>
          </a:p>
        </p:txBody>
      </p:sp>
      <p:sp>
        <p:nvSpPr>
          <p:cNvPr id="25" name="Slide Number Placeholder 0"/>
          <p:cNvSpPr>
            <a:spLocks noGrp="1"/>
          </p:cNvSpPr>
          <p:nvPr>
            <p:ph type="sldNum" sz="quarter" idx="4294967295"/>
          </p:nvPr>
        </p:nvSpPr>
        <p:spPr>
          <a:xfrm>
            <a:off x="11183112" y="6419088"/>
            <a:ext cx="45720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5D6578"/>
                </a:solidFill>
                <a:latin typeface="Arial"/>
                <a:ea typeface="Arial"/>
                <a:cs typeface="Aria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365760"/>
            <a:ext cx="799186" cy="256032"/>
          </a:xfrm>
          <a:prstGeom prst="rect">
            <a:avLst/>
          </a:prstGeom>
          <a:solidFill>
            <a:srgbClr val="18233E"/>
          </a:solidFill>
          <a:ln/>
        </p:spPr>
        <p:txBody>
          <a:bodyPr wrap="square" lIns="0" tIns="76200" rIns="76200" bIns="0" rtlCol="0" anchor="ctr"/>
          <a:lstStyle/>
          <a:p>
            <a:pPr indent="0" marL="0">
              <a:buNone/>
            </a:pPr>
            <a:r>
              <a:rPr lang="en-GB" altLang="en-US" sz="900" b="1" spc="50" kern="0" dirty="0">
                <a:solidFill>
                  <a:srgbClr val="FFFFFF"/>
                </a:solidFill>
                <a:latin typeface="Arial" pitchFamily="34" charset="0"/>
                <a:ea typeface="Arial" pitchFamily="34" charset="-122"/>
                <a:cs typeface="Arial" pitchFamily="34" charset="-120"/>
              </a:rPr>
              <a:t>SUMMARY</a:t>
            </a:r>
            <a:endParaRPr lang="en-GB" sz="900" dirty="0"/>
          </a:p>
        </p:txBody>
      </p:sp>
      <p:sp>
        <p:nvSpPr>
          <p:cNvPr id="3" name="Text 1"/>
          <p:cNvSpPr/>
          <p:nvPr/>
        </p:nvSpPr>
        <p:spPr>
          <a:xfrm>
            <a:off x="548640" y="713232"/>
            <a:ext cx="10149840" cy="566928"/>
          </a:xfrm>
          <a:prstGeom prst="rect">
            <a:avLst/>
          </a:prstGeom>
          <a:noFill/>
          <a:ln/>
        </p:spPr>
        <p:txBody>
          <a:bodyPr wrap="square" rtlCol="0" anchor="t">
            <a:normAutofit/>
          </a:bodyPr>
          <a:lstStyle/>
          <a:p>
            <a:pPr indent="0" marL="0">
              <a:buNone/>
            </a:pPr>
            <a:r>
              <a:rPr lang="en-GB" altLang="en-US" sz="2600" b="1" dirty="0">
                <a:solidFill>
                  <a:srgbClr val="18233E"/>
                </a:solidFill>
                <a:latin typeface="Arial" pitchFamily="34" charset="0"/>
                <a:ea typeface="Arial" pitchFamily="34" charset="-122"/>
                <a:cs typeface="Arial" pitchFamily="34" charset="-120"/>
              </a:rPr>
              <a:t>2024 at a glance</a:t>
            </a:r>
            <a:endParaRPr lang="en-GB" sz="2600" dirty="0"/>
          </a:p>
        </p:txBody>
      </p:sp>
      <p:sp>
        <p:nvSpPr>
          <p:cNvPr id="4" name="Text 2"/>
          <p:cNvSpPr/>
          <p:nvPr/>
        </p:nvSpPr>
        <p:spPr>
          <a:xfrm>
            <a:off x="548640" y="1234440"/>
            <a:ext cx="10058400" cy="274320"/>
          </a:xfrm>
          <a:prstGeom prst="rect">
            <a:avLst/>
          </a:prstGeom>
          <a:noFill/>
          <a:ln/>
        </p:spPr>
        <p:txBody>
          <a:bodyPr wrap="square" rtlCol="0" anchor="t"/>
          <a:lstStyle/>
          <a:p>
            <a:pPr indent="0" marL="0">
              <a:buNone/>
            </a:pPr>
            <a:r>
              <a:rPr lang="en-GB" altLang="en-US" sz="1000" dirty="0">
                <a:solidFill>
                  <a:srgbClr val="5D6578"/>
                </a:solidFill>
                <a:latin typeface="Arial" pitchFamily="34" charset="0"/>
                <a:ea typeface="Arial" pitchFamily="34" charset="-122"/>
                <a:cs typeface="Arial" pitchFamily="34" charset="-120"/>
              </a:rPr>
              <a:t>Key indicators for 2024; each card gives its page in the report.</a:t>
            </a:r>
            <a:endParaRPr lang="en-GB" sz="1000" dirty="0"/>
          </a:p>
        </p:txBody>
      </p:sp>
      <p:sp>
        <p:nvSpPr>
          <p:cNvPr id="5" name="Shape 3"/>
          <p:cNvSpPr/>
          <p:nvPr/>
        </p:nvSpPr>
        <p:spPr>
          <a:xfrm>
            <a:off x="548640" y="1645920"/>
            <a:ext cx="2103120" cy="2011680"/>
          </a:xfrm>
          <a:prstGeom prst="rect">
            <a:avLst/>
          </a:prstGeom>
          <a:solidFill>
            <a:srgbClr val="FFFFFF"/>
          </a:solidFill>
          <a:ln w="9525">
            <a:solidFill>
              <a:srgbClr val="D9D9D6"/>
            </a:solidFill>
            <a:prstDash val="solid"/>
          </a:ln>
        </p:spPr>
      </p:sp>
      <p:sp>
        <p:nvSpPr>
          <p:cNvPr id="6" name="Text 4"/>
          <p:cNvSpPr/>
          <p:nvPr/>
        </p:nvSpPr>
        <p:spPr>
          <a:xfrm>
            <a:off x="640080" y="1737360"/>
            <a:ext cx="1920240" cy="1508760"/>
          </a:xfrm>
          <a:prstGeom prst="rect">
            <a:avLst/>
          </a:prstGeom>
          <a:noFill/>
          <a:ln/>
        </p:spPr>
        <p:txBody>
          <a:bodyPr wrap="square" rtlCol="0" anchor="t"/>
          <a:lstStyle/>
          <a:p>
            <a:pPr indent="0" marL="0">
              <a:buNone/>
            </a:pPr>
            <a:r>
              <a:rPr lang="en-GB" altLang="en-US" sz="2600" b="1" dirty="0">
                <a:solidFill>
                  <a:srgbClr val="18233E"/>
                </a:solidFill>
                <a:latin typeface="Arial" pitchFamily="34" charset="0"/>
                <a:ea typeface="Arial" pitchFamily="34" charset="-122"/>
                <a:cs typeface="Arial" pitchFamily="34" charset="-120"/>
              </a:rPr>
              <a:t>10,668.0</a:t>
            </a:r>
            <a:pPr indent="0" marL="0">
              <a:buNone/>
            </a:pPr>
            <a:r>
              <a:rPr lang="en-GB" altLang="en-US" sz="1200" dirty="0">
                <a:solidFill>
                  <a:srgbClr val="5D6578"/>
                </a:solidFill>
                <a:latin typeface="Arial" pitchFamily="34" charset="0"/>
                <a:ea typeface="Arial" pitchFamily="34" charset="-122"/>
                <a:cs typeface="Arial" pitchFamily="34" charset="-120"/>
              </a:rPr>
              <a:t> tCO₂e</a:t>
            </a:r>
            <a:endParaRPr lang="en-GB" sz="2600" dirty="0"/>
          </a:p>
          <a:p>
            <a:pPr indent="0" marL="0">
              <a:spcBef>
                <a:spcPts val="600"/>
              </a:spcBef>
              <a:buNone/>
            </a:pPr>
            <a:r>
              <a:rPr lang="en-GB" altLang="en-US" sz="1100" dirty="0">
                <a:solidFill>
                  <a:srgbClr val="121212"/>
                </a:solidFill>
                <a:latin typeface="Arial" pitchFamily="34" charset="0"/>
                <a:ea typeface="Arial" pitchFamily="34" charset="-122"/>
                <a:cs typeface="Arial" pitchFamily="34" charset="-120"/>
              </a:rPr>
              <a:t>Total GHG emissions (Scopes 1+2+3)</a:t>
            </a:r>
            <a:endParaRPr lang="en-GB" sz="2600" dirty="0"/>
          </a:p>
        </p:txBody>
      </p:sp>
      <p:sp>
        <p:nvSpPr>
          <p:cNvPr id="7" name="Text 5"/>
          <p:cNvSpPr/>
          <p:nvPr/>
        </p:nvSpPr>
        <p:spPr>
          <a:xfrm>
            <a:off x="640080" y="3273552"/>
            <a:ext cx="1920240" cy="292608"/>
          </a:xfrm>
          <a:prstGeom prst="rect">
            <a:avLst/>
          </a:prstGeom>
          <a:noFill/>
          <a:ln/>
        </p:spPr>
        <p:txBody>
          <a:bodyPr wrap="square" rtlCol="0" anchor="b"/>
          <a:lstStyle/>
          <a:p>
            <a:pPr indent="0" marL="0">
              <a:buNone/>
            </a:pPr>
            <a:r>
              <a:rPr lang="en-GB" altLang="en-US" sz="800" dirty="0">
                <a:solidFill>
                  <a:srgbClr val="5D6578"/>
                </a:solidFill>
                <a:latin typeface="Arial" pitchFamily="34" charset="0"/>
                <a:ea typeface="Arial" pitchFamily="34" charset="-122"/>
                <a:cs typeface="Arial" pitchFamily="34" charset="-120"/>
              </a:rPr>
              <a:t>p.39</a:t>
            </a:r>
            <a:endParaRPr lang="en-GB" sz="800" dirty="0"/>
          </a:p>
        </p:txBody>
      </p:sp>
      <p:sp>
        <p:nvSpPr>
          <p:cNvPr id="8" name="Shape 6"/>
          <p:cNvSpPr/>
          <p:nvPr/>
        </p:nvSpPr>
        <p:spPr>
          <a:xfrm>
            <a:off x="2788920" y="1645920"/>
            <a:ext cx="2103120" cy="2011680"/>
          </a:xfrm>
          <a:prstGeom prst="rect">
            <a:avLst/>
          </a:prstGeom>
          <a:solidFill>
            <a:srgbClr val="FFFFFF"/>
          </a:solidFill>
          <a:ln w="9525">
            <a:solidFill>
              <a:srgbClr val="D9D9D6"/>
            </a:solidFill>
            <a:prstDash val="solid"/>
          </a:ln>
        </p:spPr>
      </p:sp>
      <p:sp>
        <p:nvSpPr>
          <p:cNvPr id="9" name="Text 7"/>
          <p:cNvSpPr/>
          <p:nvPr/>
        </p:nvSpPr>
        <p:spPr>
          <a:xfrm>
            <a:off x="2880360" y="1737360"/>
            <a:ext cx="1920240" cy="1508760"/>
          </a:xfrm>
          <a:prstGeom prst="rect">
            <a:avLst/>
          </a:prstGeom>
          <a:noFill/>
          <a:ln/>
        </p:spPr>
        <p:txBody>
          <a:bodyPr wrap="square" rtlCol="0" anchor="t"/>
          <a:lstStyle/>
          <a:p>
            <a:pPr indent="0" marL="0">
              <a:buNone/>
            </a:pPr>
            <a:r>
              <a:rPr lang="en-GB" altLang="en-US" sz="2600" b="1" dirty="0">
                <a:solidFill>
                  <a:srgbClr val="18233E"/>
                </a:solidFill>
                <a:latin typeface="Arial" pitchFamily="34" charset="0"/>
                <a:ea typeface="Arial" pitchFamily="34" charset="-122"/>
                <a:cs typeface="Arial" pitchFamily="34" charset="-120"/>
              </a:rPr>
              <a:t>69.0%</a:t>
            </a:r>
            <a:endParaRPr lang="en-GB" sz="2600" dirty="0"/>
          </a:p>
          <a:p>
            <a:pPr indent="0" marL="0">
              <a:spcBef>
                <a:spcPts val="600"/>
              </a:spcBef>
              <a:buNone/>
            </a:pPr>
            <a:r>
              <a:rPr lang="en-GB" altLang="en-US" sz="1100" dirty="0">
                <a:solidFill>
                  <a:srgbClr val="121212"/>
                </a:solidFill>
                <a:latin typeface="Arial" pitchFamily="34" charset="0"/>
                <a:ea typeface="Arial" pitchFamily="34" charset="-122"/>
                <a:cs typeface="Arial" pitchFamily="34" charset="-120"/>
              </a:rPr>
              <a:t>Share from the value chain (Scope 3)</a:t>
            </a:r>
            <a:endParaRPr lang="en-GB" sz="2600" dirty="0"/>
          </a:p>
        </p:txBody>
      </p:sp>
      <p:sp>
        <p:nvSpPr>
          <p:cNvPr id="10" name="Text 8"/>
          <p:cNvSpPr/>
          <p:nvPr/>
        </p:nvSpPr>
        <p:spPr>
          <a:xfrm>
            <a:off x="2880360" y="3273552"/>
            <a:ext cx="1920240" cy="292608"/>
          </a:xfrm>
          <a:prstGeom prst="rect">
            <a:avLst/>
          </a:prstGeom>
          <a:noFill/>
          <a:ln/>
        </p:spPr>
        <p:txBody>
          <a:bodyPr wrap="square" rtlCol="0" anchor="b"/>
          <a:lstStyle/>
          <a:p>
            <a:pPr indent="0" marL="0">
              <a:buNone/>
            </a:pPr>
            <a:r>
              <a:rPr lang="en-GB" altLang="en-US" sz="800" dirty="0">
                <a:solidFill>
                  <a:srgbClr val="5D6578"/>
                </a:solidFill>
                <a:latin typeface="Arial" pitchFamily="34" charset="0"/>
                <a:ea typeface="Arial" pitchFamily="34" charset="-122"/>
                <a:cs typeface="Arial" pitchFamily="34" charset="-120"/>
              </a:rPr>
              <a:t>p.39</a:t>
            </a:r>
            <a:endParaRPr lang="en-GB" sz="800" dirty="0"/>
          </a:p>
        </p:txBody>
      </p:sp>
      <p:sp>
        <p:nvSpPr>
          <p:cNvPr id="11" name="Shape 9"/>
          <p:cNvSpPr/>
          <p:nvPr/>
        </p:nvSpPr>
        <p:spPr>
          <a:xfrm>
            <a:off x="5029200" y="1645920"/>
            <a:ext cx="2103120" cy="2011680"/>
          </a:xfrm>
          <a:prstGeom prst="rect">
            <a:avLst/>
          </a:prstGeom>
          <a:solidFill>
            <a:srgbClr val="FFFFFF"/>
          </a:solidFill>
          <a:ln w="9525">
            <a:solidFill>
              <a:srgbClr val="D9D9D6"/>
            </a:solidFill>
            <a:prstDash val="solid"/>
          </a:ln>
        </p:spPr>
      </p:sp>
      <p:sp>
        <p:nvSpPr>
          <p:cNvPr id="12" name="Text 10"/>
          <p:cNvSpPr/>
          <p:nvPr/>
        </p:nvSpPr>
        <p:spPr>
          <a:xfrm>
            <a:off x="5120640" y="1737360"/>
            <a:ext cx="1920240" cy="1508760"/>
          </a:xfrm>
          <a:prstGeom prst="rect">
            <a:avLst/>
          </a:prstGeom>
          <a:noFill/>
          <a:ln/>
        </p:spPr>
        <p:txBody>
          <a:bodyPr wrap="square" rtlCol="0" anchor="t"/>
          <a:lstStyle/>
          <a:p>
            <a:pPr indent="0" marL="0">
              <a:buNone/>
            </a:pPr>
            <a:r>
              <a:rPr lang="en-GB" altLang="en-US" sz="2600" b="1" dirty="0">
                <a:solidFill>
                  <a:srgbClr val="18233E"/>
                </a:solidFill>
                <a:latin typeface="Arial" pitchFamily="34" charset="0"/>
                <a:ea typeface="Arial" pitchFamily="34" charset="-122"/>
                <a:cs typeface="Arial" pitchFamily="34" charset="-120"/>
              </a:rPr>
              <a:t>62.4%</a:t>
            </a:r>
            <a:endParaRPr lang="en-GB" sz="2600" dirty="0"/>
          </a:p>
          <a:p>
            <a:pPr indent="0" marL="0">
              <a:spcBef>
                <a:spcPts val="600"/>
              </a:spcBef>
              <a:buNone/>
            </a:pPr>
            <a:r>
              <a:rPr lang="en-GB" altLang="en-US" sz="1100" dirty="0">
                <a:solidFill>
                  <a:srgbClr val="121212"/>
                </a:solidFill>
                <a:latin typeface="Arial" pitchFamily="34" charset="0"/>
                <a:ea typeface="Arial" pitchFamily="34" charset="-122"/>
                <a:cs typeface="Arial" pitchFamily="34" charset="-120"/>
              </a:rPr>
              <a:t>Transport and distribution share of the inventory</a:t>
            </a:r>
            <a:endParaRPr lang="en-GB" sz="2600" dirty="0"/>
          </a:p>
        </p:txBody>
      </p:sp>
      <p:sp>
        <p:nvSpPr>
          <p:cNvPr id="13" name="Text 11"/>
          <p:cNvSpPr/>
          <p:nvPr/>
        </p:nvSpPr>
        <p:spPr>
          <a:xfrm>
            <a:off x="5120640" y="3273552"/>
            <a:ext cx="1920240" cy="292608"/>
          </a:xfrm>
          <a:prstGeom prst="rect">
            <a:avLst/>
          </a:prstGeom>
          <a:noFill/>
          <a:ln/>
        </p:spPr>
        <p:txBody>
          <a:bodyPr wrap="square" rtlCol="0" anchor="b"/>
          <a:lstStyle/>
          <a:p>
            <a:pPr indent="0" marL="0">
              <a:buNone/>
            </a:pPr>
            <a:r>
              <a:rPr lang="en-GB" altLang="en-US" sz="800" dirty="0">
                <a:solidFill>
                  <a:srgbClr val="5D6578"/>
                </a:solidFill>
                <a:latin typeface="Arial" pitchFamily="34" charset="0"/>
                <a:ea typeface="Arial" pitchFamily="34" charset="-122"/>
                <a:cs typeface="Arial" pitchFamily="34" charset="-120"/>
              </a:rPr>
              <a:t>p.39</a:t>
            </a:r>
            <a:endParaRPr lang="en-GB" sz="800" dirty="0"/>
          </a:p>
        </p:txBody>
      </p:sp>
      <p:sp>
        <p:nvSpPr>
          <p:cNvPr id="14" name="Shape 12"/>
          <p:cNvSpPr/>
          <p:nvPr/>
        </p:nvSpPr>
        <p:spPr>
          <a:xfrm>
            <a:off x="7269480" y="1645920"/>
            <a:ext cx="2103120" cy="2011680"/>
          </a:xfrm>
          <a:prstGeom prst="rect">
            <a:avLst/>
          </a:prstGeom>
          <a:solidFill>
            <a:srgbClr val="FFFFFF"/>
          </a:solidFill>
          <a:ln w="9525">
            <a:solidFill>
              <a:srgbClr val="D9D9D6"/>
            </a:solidFill>
            <a:prstDash val="solid"/>
          </a:ln>
        </p:spPr>
      </p:sp>
      <p:sp>
        <p:nvSpPr>
          <p:cNvPr id="15" name="Text 13"/>
          <p:cNvSpPr/>
          <p:nvPr/>
        </p:nvSpPr>
        <p:spPr>
          <a:xfrm>
            <a:off x="7360920" y="1737360"/>
            <a:ext cx="1920240" cy="1508760"/>
          </a:xfrm>
          <a:prstGeom prst="rect">
            <a:avLst/>
          </a:prstGeom>
          <a:noFill/>
          <a:ln/>
        </p:spPr>
        <p:txBody>
          <a:bodyPr wrap="square" rtlCol="0" anchor="t"/>
          <a:lstStyle/>
          <a:p>
            <a:pPr indent="0" marL="0">
              <a:buNone/>
            </a:pPr>
            <a:r>
              <a:rPr lang="en-GB" altLang="en-US" sz="2600" b="1" dirty="0">
                <a:solidFill>
                  <a:srgbClr val="18233E"/>
                </a:solidFill>
                <a:latin typeface="Arial" pitchFamily="34" charset="0"/>
                <a:ea typeface="Arial" pitchFamily="34" charset="-122"/>
                <a:cs typeface="Arial" pitchFamily="34" charset="-120"/>
              </a:rPr>
              <a:t>5,501.17</a:t>
            </a:r>
            <a:pPr indent="0" marL="0">
              <a:buNone/>
            </a:pPr>
            <a:r>
              <a:rPr lang="en-GB" altLang="en-US" sz="1200" dirty="0">
                <a:solidFill>
                  <a:srgbClr val="5D6578"/>
                </a:solidFill>
                <a:latin typeface="Arial" pitchFamily="34" charset="0"/>
                <a:ea typeface="Arial" pitchFamily="34" charset="-122"/>
                <a:cs typeface="Arial" pitchFamily="34" charset="-120"/>
              </a:rPr>
              <a:t> MWh</a:t>
            </a:r>
            <a:endParaRPr lang="en-GB" sz="2600" dirty="0"/>
          </a:p>
          <a:p>
            <a:pPr indent="0" marL="0">
              <a:spcBef>
                <a:spcPts val="600"/>
              </a:spcBef>
              <a:buNone/>
            </a:pPr>
            <a:r>
              <a:rPr lang="en-GB" altLang="en-US" sz="1100" dirty="0">
                <a:solidFill>
                  <a:srgbClr val="121212"/>
                </a:solidFill>
                <a:latin typeface="Arial" pitchFamily="34" charset="0"/>
                <a:ea typeface="Arial" pitchFamily="34" charset="-122"/>
                <a:cs typeface="Arial" pitchFamily="34" charset="-120"/>
              </a:rPr>
              <a:t>Electricity consumption</a:t>
            </a:r>
            <a:endParaRPr lang="en-GB" sz="2600" dirty="0"/>
          </a:p>
          <a:p>
            <a:pPr indent="0" marL="0">
              <a:spcBef>
                <a:spcPts val="400"/>
              </a:spcBef>
              <a:buNone/>
            </a:pPr>
            <a:r>
              <a:rPr lang="en-GB" altLang="en-US" sz="900" dirty="0">
                <a:solidFill>
                  <a:srgbClr val="5D6578"/>
                </a:solidFill>
                <a:latin typeface="Arial" pitchFamily="34" charset="0"/>
                <a:ea typeface="Arial" pitchFamily="34" charset="-122"/>
                <a:cs typeface="Arial" pitchFamily="34" charset="-120"/>
              </a:rPr>
              <a:t>Renewable energy consumption: 0</a:t>
            </a:r>
            <a:endParaRPr lang="en-GB" sz="2600" dirty="0"/>
          </a:p>
        </p:txBody>
      </p:sp>
      <p:sp>
        <p:nvSpPr>
          <p:cNvPr id="16" name="Text 14"/>
          <p:cNvSpPr/>
          <p:nvPr/>
        </p:nvSpPr>
        <p:spPr>
          <a:xfrm>
            <a:off x="7360920" y="3273552"/>
            <a:ext cx="1920240" cy="292608"/>
          </a:xfrm>
          <a:prstGeom prst="rect">
            <a:avLst/>
          </a:prstGeom>
          <a:noFill/>
          <a:ln/>
        </p:spPr>
        <p:txBody>
          <a:bodyPr wrap="square" rtlCol="0" anchor="b"/>
          <a:lstStyle/>
          <a:p>
            <a:pPr indent="0" marL="0">
              <a:buNone/>
            </a:pPr>
            <a:r>
              <a:rPr lang="en-GB" altLang="en-US" sz="800" dirty="0">
                <a:solidFill>
                  <a:srgbClr val="5D6578"/>
                </a:solidFill>
                <a:latin typeface="Arial" pitchFamily="34" charset="0"/>
                <a:ea typeface="Arial" pitchFamily="34" charset="-122"/>
                <a:cs typeface="Arial" pitchFamily="34" charset="-120"/>
              </a:rPr>
              <a:t>p.36</a:t>
            </a:r>
            <a:endParaRPr lang="en-GB" sz="800" dirty="0"/>
          </a:p>
        </p:txBody>
      </p:sp>
      <p:sp>
        <p:nvSpPr>
          <p:cNvPr id="17" name="Shape 15"/>
          <p:cNvSpPr/>
          <p:nvPr/>
        </p:nvSpPr>
        <p:spPr>
          <a:xfrm>
            <a:off x="9509760" y="1645920"/>
            <a:ext cx="2103120" cy="2011680"/>
          </a:xfrm>
          <a:prstGeom prst="rect">
            <a:avLst/>
          </a:prstGeom>
          <a:solidFill>
            <a:srgbClr val="FFFFFF"/>
          </a:solidFill>
          <a:ln w="9525">
            <a:solidFill>
              <a:srgbClr val="D9D9D6"/>
            </a:solidFill>
            <a:prstDash val="solid"/>
          </a:ln>
        </p:spPr>
      </p:sp>
      <p:sp>
        <p:nvSpPr>
          <p:cNvPr id="18" name="Text 16"/>
          <p:cNvSpPr/>
          <p:nvPr/>
        </p:nvSpPr>
        <p:spPr>
          <a:xfrm>
            <a:off x="9601200" y="1737360"/>
            <a:ext cx="1920240" cy="1508760"/>
          </a:xfrm>
          <a:prstGeom prst="rect">
            <a:avLst/>
          </a:prstGeom>
          <a:noFill/>
          <a:ln/>
        </p:spPr>
        <p:txBody>
          <a:bodyPr wrap="square" rtlCol="0" anchor="t"/>
          <a:lstStyle/>
          <a:p>
            <a:pPr indent="0" marL="0">
              <a:buNone/>
            </a:pPr>
            <a:r>
              <a:rPr lang="en-GB" altLang="en-US" sz="2600" b="1" dirty="0">
                <a:solidFill>
                  <a:srgbClr val="18233E"/>
                </a:solidFill>
                <a:latin typeface="Arial" pitchFamily="34" charset="0"/>
                <a:ea typeface="Arial" pitchFamily="34" charset="-122"/>
                <a:cs typeface="Arial" pitchFamily="34" charset="-120"/>
              </a:rPr>
              <a:t>22,092</a:t>
            </a:r>
            <a:pPr indent="0" marL="0">
              <a:buNone/>
            </a:pPr>
            <a:r>
              <a:rPr lang="en-GB" altLang="en-US" sz="1200" dirty="0">
                <a:solidFill>
                  <a:srgbClr val="5D6578"/>
                </a:solidFill>
                <a:latin typeface="Arial" pitchFamily="34" charset="0"/>
                <a:ea typeface="Arial" pitchFamily="34" charset="-122"/>
                <a:cs typeface="Arial" pitchFamily="34" charset="-120"/>
              </a:rPr>
              <a:t> m³</a:t>
            </a:r>
            <a:endParaRPr lang="en-GB" sz="2600" dirty="0"/>
          </a:p>
          <a:p>
            <a:pPr indent="0" marL="0">
              <a:spcBef>
                <a:spcPts val="600"/>
              </a:spcBef>
              <a:buNone/>
            </a:pPr>
            <a:r>
              <a:rPr lang="en-GB" altLang="en-US" sz="1100" dirty="0">
                <a:solidFill>
                  <a:srgbClr val="121212"/>
                </a:solidFill>
                <a:latin typeface="Arial" pitchFamily="34" charset="0"/>
                <a:ea typeface="Arial" pitchFamily="34" charset="-122"/>
                <a:cs typeface="Arial" pitchFamily="34" charset="-120"/>
              </a:rPr>
              <a:t>Mains water</a:t>
            </a:r>
            <a:endParaRPr lang="en-GB" sz="2600" dirty="0"/>
          </a:p>
          <a:p>
            <a:pPr indent="0" marL="0">
              <a:spcBef>
                <a:spcPts val="400"/>
              </a:spcBef>
              <a:buNone/>
            </a:pPr>
            <a:r>
              <a:rPr lang="en-GB" altLang="en-US" sz="900" dirty="0">
                <a:solidFill>
                  <a:srgbClr val="5D6578"/>
                </a:solidFill>
                <a:latin typeface="Arial" pitchFamily="34" charset="0"/>
                <a:ea typeface="Arial" pitchFamily="34" charset="-122"/>
                <a:cs typeface="Arial" pitchFamily="34" charset="-120"/>
              </a:rPr>
              <a:t>17.3% lower than 2023</a:t>
            </a:r>
            <a:endParaRPr lang="en-GB" sz="2600" dirty="0"/>
          </a:p>
        </p:txBody>
      </p:sp>
      <p:sp>
        <p:nvSpPr>
          <p:cNvPr id="19" name="Text 17"/>
          <p:cNvSpPr/>
          <p:nvPr/>
        </p:nvSpPr>
        <p:spPr>
          <a:xfrm>
            <a:off x="9601200" y="3273552"/>
            <a:ext cx="1920240" cy="292608"/>
          </a:xfrm>
          <a:prstGeom prst="rect">
            <a:avLst/>
          </a:prstGeom>
          <a:noFill/>
          <a:ln/>
        </p:spPr>
        <p:txBody>
          <a:bodyPr wrap="square" rtlCol="0" anchor="b"/>
          <a:lstStyle/>
          <a:p>
            <a:pPr indent="0" marL="0">
              <a:buNone/>
            </a:pPr>
            <a:r>
              <a:rPr lang="en-GB" altLang="en-US" sz="800" dirty="0">
                <a:solidFill>
                  <a:srgbClr val="5D6578"/>
                </a:solidFill>
                <a:latin typeface="Arial" pitchFamily="34" charset="0"/>
                <a:ea typeface="Arial" pitchFamily="34" charset="-122"/>
                <a:cs typeface="Arial" pitchFamily="34" charset="-120"/>
              </a:rPr>
              <a:t>p.34</a:t>
            </a:r>
            <a:endParaRPr lang="en-GB" sz="800" dirty="0"/>
          </a:p>
        </p:txBody>
      </p:sp>
      <p:sp>
        <p:nvSpPr>
          <p:cNvPr id="20" name="Shape 18"/>
          <p:cNvSpPr/>
          <p:nvPr/>
        </p:nvSpPr>
        <p:spPr>
          <a:xfrm>
            <a:off x="548640" y="3794760"/>
            <a:ext cx="2103120" cy="2011680"/>
          </a:xfrm>
          <a:prstGeom prst="rect">
            <a:avLst/>
          </a:prstGeom>
          <a:solidFill>
            <a:srgbClr val="FFFFFF"/>
          </a:solidFill>
          <a:ln w="9525">
            <a:solidFill>
              <a:srgbClr val="D9D9D6"/>
            </a:solidFill>
            <a:prstDash val="solid"/>
          </a:ln>
        </p:spPr>
      </p:sp>
      <p:sp>
        <p:nvSpPr>
          <p:cNvPr id="21" name="Text 19"/>
          <p:cNvSpPr/>
          <p:nvPr/>
        </p:nvSpPr>
        <p:spPr>
          <a:xfrm>
            <a:off x="640080" y="3886200"/>
            <a:ext cx="1920240" cy="1508760"/>
          </a:xfrm>
          <a:prstGeom prst="rect">
            <a:avLst/>
          </a:prstGeom>
          <a:noFill/>
          <a:ln/>
        </p:spPr>
        <p:txBody>
          <a:bodyPr wrap="square" rtlCol="0" anchor="t"/>
          <a:lstStyle/>
          <a:p>
            <a:pPr indent="0" marL="0">
              <a:buNone/>
            </a:pPr>
            <a:r>
              <a:rPr lang="en-GB" altLang="en-US" sz="2600" b="1" dirty="0">
                <a:solidFill>
                  <a:srgbClr val="18233E"/>
                </a:solidFill>
                <a:latin typeface="Arial" pitchFamily="34" charset="0"/>
                <a:ea typeface="Arial" pitchFamily="34" charset="-122"/>
                <a:cs typeface="Arial" pitchFamily="34" charset="-120"/>
              </a:rPr>
              <a:t>26.88</a:t>
            </a:r>
            <a:pPr indent="0" marL="0">
              <a:buNone/>
            </a:pPr>
            <a:r>
              <a:rPr lang="en-GB" altLang="en-US" sz="1200" dirty="0">
                <a:solidFill>
                  <a:srgbClr val="5D6578"/>
                </a:solidFill>
                <a:latin typeface="Arial" pitchFamily="34" charset="0"/>
                <a:ea typeface="Arial" pitchFamily="34" charset="-122"/>
                <a:cs typeface="Arial" pitchFamily="34" charset="-120"/>
              </a:rPr>
              <a:t> tonnes</a:t>
            </a:r>
            <a:endParaRPr lang="en-GB" sz="2600" dirty="0"/>
          </a:p>
          <a:p>
            <a:pPr indent="0" marL="0">
              <a:spcBef>
                <a:spcPts val="600"/>
              </a:spcBef>
              <a:buNone/>
            </a:pPr>
            <a:r>
              <a:rPr lang="en-GB" altLang="en-US" sz="1100" dirty="0">
                <a:solidFill>
                  <a:srgbClr val="121212"/>
                </a:solidFill>
                <a:latin typeface="Arial" pitchFamily="34" charset="0"/>
                <a:ea typeface="Arial" pitchFamily="34" charset="-122"/>
                <a:cs typeface="Arial" pitchFamily="34" charset="-120"/>
              </a:rPr>
              <a:t>Total waste</a:t>
            </a:r>
            <a:endParaRPr lang="en-GB" sz="2600" dirty="0"/>
          </a:p>
        </p:txBody>
      </p:sp>
      <p:sp>
        <p:nvSpPr>
          <p:cNvPr id="22" name="Text 20"/>
          <p:cNvSpPr/>
          <p:nvPr/>
        </p:nvSpPr>
        <p:spPr>
          <a:xfrm>
            <a:off x="640080" y="5422392"/>
            <a:ext cx="1920240" cy="292608"/>
          </a:xfrm>
          <a:prstGeom prst="rect">
            <a:avLst/>
          </a:prstGeom>
          <a:noFill/>
          <a:ln/>
        </p:spPr>
        <p:txBody>
          <a:bodyPr wrap="square" rtlCol="0" anchor="b"/>
          <a:lstStyle/>
          <a:p>
            <a:pPr indent="0" marL="0">
              <a:buNone/>
            </a:pPr>
            <a:r>
              <a:rPr lang="en-GB" altLang="en-US" sz="800" dirty="0">
                <a:solidFill>
                  <a:srgbClr val="5D6578"/>
                </a:solidFill>
                <a:latin typeface="Arial" pitchFamily="34" charset="0"/>
                <a:ea typeface="Arial" pitchFamily="34" charset="-122"/>
                <a:cs typeface="Arial" pitchFamily="34" charset="-120"/>
              </a:rPr>
              <a:t>p.47</a:t>
            </a:r>
            <a:endParaRPr lang="en-GB" sz="800" dirty="0"/>
          </a:p>
        </p:txBody>
      </p:sp>
      <p:sp>
        <p:nvSpPr>
          <p:cNvPr id="23" name="Shape 21"/>
          <p:cNvSpPr/>
          <p:nvPr/>
        </p:nvSpPr>
        <p:spPr>
          <a:xfrm>
            <a:off x="2788920" y="3794760"/>
            <a:ext cx="2103120" cy="2011680"/>
          </a:xfrm>
          <a:prstGeom prst="rect">
            <a:avLst/>
          </a:prstGeom>
          <a:solidFill>
            <a:srgbClr val="FFFFFF"/>
          </a:solidFill>
          <a:ln w="9525">
            <a:solidFill>
              <a:srgbClr val="D9D9D6"/>
            </a:solidFill>
            <a:prstDash val="solid"/>
          </a:ln>
        </p:spPr>
      </p:sp>
      <p:sp>
        <p:nvSpPr>
          <p:cNvPr id="24" name="Text 22"/>
          <p:cNvSpPr/>
          <p:nvPr/>
        </p:nvSpPr>
        <p:spPr>
          <a:xfrm>
            <a:off x="2880360" y="3886200"/>
            <a:ext cx="1920240" cy="1508760"/>
          </a:xfrm>
          <a:prstGeom prst="rect">
            <a:avLst/>
          </a:prstGeom>
          <a:noFill/>
          <a:ln/>
        </p:spPr>
        <p:txBody>
          <a:bodyPr wrap="square" rtlCol="0" anchor="t"/>
          <a:lstStyle/>
          <a:p>
            <a:pPr indent="0" marL="0">
              <a:buNone/>
            </a:pPr>
            <a:r>
              <a:rPr lang="en-GB" altLang="en-US" sz="2600" b="1" dirty="0">
                <a:solidFill>
                  <a:srgbClr val="18233E"/>
                </a:solidFill>
                <a:latin typeface="Arial" pitchFamily="34" charset="0"/>
                <a:ea typeface="Arial" pitchFamily="34" charset="-122"/>
                <a:cs typeface="Arial" pitchFamily="34" charset="-120"/>
              </a:rPr>
              <a:t>173</a:t>
            </a:r>
            <a:endParaRPr lang="en-GB" sz="2600" dirty="0"/>
          </a:p>
          <a:p>
            <a:pPr indent="0" marL="0">
              <a:spcBef>
                <a:spcPts val="600"/>
              </a:spcBef>
              <a:buNone/>
            </a:pPr>
            <a:r>
              <a:rPr lang="en-GB" altLang="en-US" sz="1100" dirty="0">
                <a:solidFill>
                  <a:srgbClr val="121212"/>
                </a:solidFill>
                <a:latin typeface="Arial" pitchFamily="34" charset="0"/>
                <a:ea typeface="Arial" pitchFamily="34" charset="-122"/>
                <a:cs typeface="Arial" pitchFamily="34" charset="-120"/>
              </a:rPr>
              <a:t>Employees (31.12.2024)</a:t>
            </a:r>
            <a:endParaRPr lang="en-GB" sz="2600" dirty="0"/>
          </a:p>
        </p:txBody>
      </p:sp>
      <p:sp>
        <p:nvSpPr>
          <p:cNvPr id="25" name="Text 23"/>
          <p:cNvSpPr/>
          <p:nvPr/>
        </p:nvSpPr>
        <p:spPr>
          <a:xfrm>
            <a:off x="2880360" y="5422392"/>
            <a:ext cx="1920240" cy="292608"/>
          </a:xfrm>
          <a:prstGeom prst="rect">
            <a:avLst/>
          </a:prstGeom>
          <a:noFill/>
          <a:ln/>
        </p:spPr>
        <p:txBody>
          <a:bodyPr wrap="square" rtlCol="0" anchor="b"/>
          <a:lstStyle/>
          <a:p>
            <a:pPr indent="0" marL="0">
              <a:buNone/>
            </a:pPr>
            <a:r>
              <a:rPr lang="en-GB" altLang="en-US" sz="800" dirty="0">
                <a:solidFill>
                  <a:srgbClr val="5D6578"/>
                </a:solidFill>
                <a:latin typeface="Arial" pitchFamily="34" charset="0"/>
                <a:ea typeface="Arial" pitchFamily="34" charset="-122"/>
                <a:cs typeface="Arial" pitchFamily="34" charset="-120"/>
              </a:rPr>
              <a:t>p.53</a:t>
            </a:r>
            <a:endParaRPr lang="en-GB" sz="800" dirty="0"/>
          </a:p>
        </p:txBody>
      </p:sp>
      <p:sp>
        <p:nvSpPr>
          <p:cNvPr id="26" name="Shape 24"/>
          <p:cNvSpPr/>
          <p:nvPr/>
        </p:nvSpPr>
        <p:spPr>
          <a:xfrm>
            <a:off x="5029200" y="3794760"/>
            <a:ext cx="2103120" cy="2011680"/>
          </a:xfrm>
          <a:prstGeom prst="rect">
            <a:avLst/>
          </a:prstGeom>
          <a:solidFill>
            <a:srgbClr val="FFFFFF"/>
          </a:solidFill>
          <a:ln w="9525">
            <a:solidFill>
              <a:srgbClr val="D9D9D6"/>
            </a:solidFill>
            <a:prstDash val="solid"/>
          </a:ln>
        </p:spPr>
      </p:sp>
      <p:sp>
        <p:nvSpPr>
          <p:cNvPr id="27" name="Text 25"/>
          <p:cNvSpPr/>
          <p:nvPr/>
        </p:nvSpPr>
        <p:spPr>
          <a:xfrm>
            <a:off x="5120640" y="3886200"/>
            <a:ext cx="1920240" cy="1508760"/>
          </a:xfrm>
          <a:prstGeom prst="rect">
            <a:avLst/>
          </a:prstGeom>
          <a:noFill/>
          <a:ln/>
        </p:spPr>
        <p:txBody>
          <a:bodyPr wrap="square" rtlCol="0" anchor="t"/>
          <a:lstStyle/>
          <a:p>
            <a:pPr indent="0" marL="0">
              <a:buNone/>
            </a:pPr>
            <a:r>
              <a:rPr lang="en-GB" altLang="en-US" sz="2600" b="1" dirty="0">
                <a:solidFill>
                  <a:srgbClr val="18233E"/>
                </a:solidFill>
                <a:latin typeface="Arial" pitchFamily="34" charset="0"/>
                <a:ea typeface="Arial" pitchFamily="34" charset="-122"/>
                <a:cs typeface="Arial" pitchFamily="34" charset="-120"/>
              </a:rPr>
              <a:t>0</a:t>
            </a:r>
            <a:endParaRPr lang="en-GB" sz="2600" dirty="0"/>
          </a:p>
          <a:p>
            <a:pPr indent="0" marL="0">
              <a:spcBef>
                <a:spcPts val="600"/>
              </a:spcBef>
              <a:buNone/>
            </a:pPr>
            <a:r>
              <a:rPr lang="en-GB" altLang="en-US" sz="1100" dirty="0">
                <a:solidFill>
                  <a:srgbClr val="121212"/>
                </a:solidFill>
                <a:latin typeface="Arial" pitchFamily="34" charset="0"/>
                <a:ea typeface="Arial" pitchFamily="34" charset="-122"/>
                <a:cs typeface="Arial" pitchFamily="34" charset="-120"/>
              </a:rPr>
              <a:t>Occupational accidents (2022–2024)</a:t>
            </a:r>
            <a:endParaRPr lang="en-GB" sz="2600" dirty="0"/>
          </a:p>
        </p:txBody>
      </p:sp>
      <p:sp>
        <p:nvSpPr>
          <p:cNvPr id="28" name="Text 26"/>
          <p:cNvSpPr/>
          <p:nvPr/>
        </p:nvSpPr>
        <p:spPr>
          <a:xfrm>
            <a:off x="5120640" y="5422392"/>
            <a:ext cx="1920240" cy="292608"/>
          </a:xfrm>
          <a:prstGeom prst="rect">
            <a:avLst/>
          </a:prstGeom>
          <a:noFill/>
          <a:ln/>
        </p:spPr>
        <p:txBody>
          <a:bodyPr wrap="square" rtlCol="0" anchor="b"/>
          <a:lstStyle/>
          <a:p>
            <a:pPr indent="0" marL="0">
              <a:buNone/>
            </a:pPr>
            <a:r>
              <a:rPr lang="en-GB" altLang="en-US" sz="800" dirty="0">
                <a:solidFill>
                  <a:srgbClr val="5D6578"/>
                </a:solidFill>
                <a:latin typeface="Arial" pitchFamily="34" charset="0"/>
                <a:ea typeface="Arial" pitchFamily="34" charset="-122"/>
                <a:cs typeface="Arial" pitchFamily="34" charset="-120"/>
              </a:rPr>
              <a:t>p.55</a:t>
            </a:r>
            <a:endParaRPr lang="en-GB" sz="800" dirty="0"/>
          </a:p>
        </p:txBody>
      </p:sp>
      <p:sp>
        <p:nvSpPr>
          <p:cNvPr id="29" name="Shape 27"/>
          <p:cNvSpPr/>
          <p:nvPr/>
        </p:nvSpPr>
        <p:spPr>
          <a:xfrm>
            <a:off x="7269480" y="3794760"/>
            <a:ext cx="2103120" cy="2011680"/>
          </a:xfrm>
          <a:prstGeom prst="rect">
            <a:avLst/>
          </a:prstGeom>
          <a:solidFill>
            <a:srgbClr val="FFFFFF"/>
          </a:solidFill>
          <a:ln w="9525">
            <a:solidFill>
              <a:srgbClr val="D9D9D6"/>
            </a:solidFill>
            <a:prstDash val="solid"/>
          </a:ln>
        </p:spPr>
      </p:sp>
      <p:sp>
        <p:nvSpPr>
          <p:cNvPr id="30" name="Text 28"/>
          <p:cNvSpPr/>
          <p:nvPr/>
        </p:nvSpPr>
        <p:spPr>
          <a:xfrm>
            <a:off x="7360920" y="3886200"/>
            <a:ext cx="1920240" cy="1508760"/>
          </a:xfrm>
          <a:prstGeom prst="rect">
            <a:avLst/>
          </a:prstGeom>
          <a:noFill/>
          <a:ln/>
        </p:spPr>
        <p:txBody>
          <a:bodyPr wrap="square" rtlCol="0" anchor="t"/>
          <a:lstStyle/>
          <a:p>
            <a:pPr indent="0" marL="0">
              <a:buNone/>
            </a:pPr>
            <a:r>
              <a:rPr lang="en-GB" altLang="en-US" sz="2600" b="1" dirty="0">
                <a:solidFill>
                  <a:srgbClr val="18233E"/>
                </a:solidFill>
                <a:latin typeface="Arial" pitchFamily="34" charset="0"/>
                <a:ea typeface="Arial" pitchFamily="34" charset="-122"/>
                <a:cs typeface="Arial" pitchFamily="34" charset="-120"/>
              </a:rPr>
              <a:t>250</a:t>
            </a:r>
            <a:endParaRPr lang="en-GB" sz="2600" dirty="0"/>
          </a:p>
          <a:p>
            <a:pPr indent="0" marL="0">
              <a:spcBef>
                <a:spcPts val="600"/>
              </a:spcBef>
              <a:buNone/>
            </a:pPr>
            <a:r>
              <a:rPr lang="en-GB" altLang="en-US" sz="1100" dirty="0">
                <a:solidFill>
                  <a:srgbClr val="121212"/>
                </a:solidFill>
                <a:latin typeface="Arial" pitchFamily="34" charset="0"/>
                <a:ea typeface="Arial" pitchFamily="34" charset="-122"/>
                <a:cs typeface="Arial" pitchFamily="34" charset="-120"/>
              </a:rPr>
              <a:t>Suppliers · 20% assessed</a:t>
            </a:r>
            <a:endParaRPr lang="en-GB" sz="2600" dirty="0"/>
          </a:p>
        </p:txBody>
      </p:sp>
      <p:sp>
        <p:nvSpPr>
          <p:cNvPr id="31" name="Text 29"/>
          <p:cNvSpPr/>
          <p:nvPr/>
        </p:nvSpPr>
        <p:spPr>
          <a:xfrm>
            <a:off x="7360920" y="5422392"/>
            <a:ext cx="1920240" cy="292608"/>
          </a:xfrm>
          <a:prstGeom prst="rect">
            <a:avLst/>
          </a:prstGeom>
          <a:noFill/>
          <a:ln/>
        </p:spPr>
        <p:txBody>
          <a:bodyPr wrap="square" rtlCol="0" anchor="b"/>
          <a:lstStyle/>
          <a:p>
            <a:pPr indent="0" marL="0">
              <a:buNone/>
            </a:pPr>
            <a:r>
              <a:rPr lang="en-GB" altLang="en-US" sz="800" dirty="0">
                <a:solidFill>
                  <a:srgbClr val="5D6578"/>
                </a:solidFill>
                <a:latin typeface="Arial" pitchFamily="34" charset="0"/>
                <a:ea typeface="Arial" pitchFamily="34" charset="-122"/>
                <a:cs typeface="Arial" pitchFamily="34" charset="-120"/>
              </a:rPr>
              <a:t>p.50</a:t>
            </a:r>
            <a:endParaRPr lang="en-GB" sz="800" dirty="0"/>
          </a:p>
        </p:txBody>
      </p:sp>
      <p:sp>
        <p:nvSpPr>
          <p:cNvPr id="32" name="Shape 30"/>
          <p:cNvSpPr/>
          <p:nvPr/>
        </p:nvSpPr>
        <p:spPr>
          <a:xfrm>
            <a:off x="9509760" y="3794760"/>
            <a:ext cx="2103120" cy="2011680"/>
          </a:xfrm>
          <a:prstGeom prst="rect">
            <a:avLst/>
          </a:prstGeom>
          <a:solidFill>
            <a:srgbClr val="FFFFFF"/>
          </a:solidFill>
          <a:ln w="9525">
            <a:solidFill>
              <a:srgbClr val="D9D9D6"/>
            </a:solidFill>
            <a:prstDash val="solid"/>
          </a:ln>
        </p:spPr>
      </p:sp>
      <p:sp>
        <p:nvSpPr>
          <p:cNvPr id="33" name="Text 31"/>
          <p:cNvSpPr/>
          <p:nvPr/>
        </p:nvSpPr>
        <p:spPr>
          <a:xfrm>
            <a:off x="9601200" y="3886200"/>
            <a:ext cx="1920240" cy="1508760"/>
          </a:xfrm>
          <a:prstGeom prst="rect">
            <a:avLst/>
          </a:prstGeom>
          <a:noFill/>
          <a:ln/>
        </p:spPr>
        <p:txBody>
          <a:bodyPr wrap="square" rtlCol="0" anchor="t"/>
          <a:lstStyle/>
          <a:p>
            <a:pPr indent="0" marL="0">
              <a:buNone/>
            </a:pPr>
            <a:r>
              <a:rPr lang="en-GB" altLang="en-US" sz="1600" b="1" dirty="0">
                <a:solidFill>
                  <a:srgbClr val="18233E"/>
                </a:solidFill>
                <a:latin typeface="Arial" pitchFamily="34" charset="0"/>
                <a:ea typeface="Arial" pitchFamily="34" charset="-122"/>
                <a:cs typeface="Arial" pitchFamily="34" charset="-120"/>
              </a:rPr>
              <a:t>ISO 45001 · 37001 · 10002</a:t>
            </a:r>
            <a:endParaRPr lang="en-GB" sz="1600" dirty="0"/>
          </a:p>
          <a:p>
            <a:pPr indent="0" marL="0">
              <a:spcBef>
                <a:spcPts val="600"/>
              </a:spcBef>
              <a:buNone/>
            </a:pPr>
            <a:r>
              <a:rPr lang="en-GB" altLang="en-US" sz="1100" dirty="0">
                <a:solidFill>
                  <a:srgbClr val="121212"/>
                </a:solidFill>
                <a:latin typeface="Arial" pitchFamily="34" charset="0"/>
                <a:ea typeface="Arial" pitchFamily="34" charset="-122"/>
                <a:cs typeface="Arial" pitchFamily="34" charset="-120"/>
              </a:rPr>
              <a:t>Certificates obtained for the first time in 2024</a:t>
            </a:r>
            <a:endParaRPr lang="en-GB" sz="1600" dirty="0"/>
          </a:p>
        </p:txBody>
      </p:sp>
      <p:sp>
        <p:nvSpPr>
          <p:cNvPr id="34" name="Text 32"/>
          <p:cNvSpPr/>
          <p:nvPr/>
        </p:nvSpPr>
        <p:spPr>
          <a:xfrm>
            <a:off x="9601200" y="5422392"/>
            <a:ext cx="1920240" cy="292608"/>
          </a:xfrm>
          <a:prstGeom prst="rect">
            <a:avLst/>
          </a:prstGeom>
          <a:noFill/>
          <a:ln/>
        </p:spPr>
        <p:txBody>
          <a:bodyPr wrap="square" rtlCol="0" anchor="b"/>
          <a:lstStyle/>
          <a:p>
            <a:pPr indent="0" marL="0">
              <a:buNone/>
            </a:pPr>
            <a:r>
              <a:rPr lang="en-GB" altLang="en-US" sz="800" dirty="0">
                <a:solidFill>
                  <a:srgbClr val="5D6578"/>
                </a:solidFill>
                <a:latin typeface="Arial" pitchFamily="34" charset="0"/>
                <a:ea typeface="Arial" pitchFamily="34" charset="-122"/>
                <a:cs typeface="Arial" pitchFamily="34" charset="-120"/>
              </a:rPr>
              <a:t>p.20</a:t>
            </a:r>
            <a:endParaRPr lang="en-GB" sz="800" dirty="0"/>
          </a:p>
        </p:txBody>
      </p:sp>
      <p:sp>
        <p:nvSpPr>
          <p:cNvPr id="35" name="Text 33"/>
          <p:cNvSpPr/>
          <p:nvPr/>
        </p:nvSpPr>
        <p:spPr>
          <a:xfrm>
            <a:off x="548640" y="6035040"/>
            <a:ext cx="11064240" cy="292608"/>
          </a:xfrm>
          <a:prstGeom prst="rect">
            <a:avLst/>
          </a:prstGeom>
          <a:noFill/>
          <a:ln/>
        </p:spPr>
        <p:txBody>
          <a:bodyPr wrap="square" rtlCol="0" anchor="ctr"/>
          <a:lstStyle/>
          <a:p>
            <a:pPr indent="0" marL="0">
              <a:buNone/>
            </a:pPr>
            <a:r>
              <a:rPr lang="en-GB" altLang="en-US" sz="800" dirty="0">
                <a:solidFill>
                  <a:srgbClr val="5D6578"/>
                </a:solidFill>
                <a:latin typeface="Arial" pitchFamily="34" charset="0"/>
                <a:ea typeface="Arial" pitchFamily="34" charset="-122"/>
                <a:cs typeface="Arial" pitchFamily="34" charset="-120"/>
              </a:rPr>
              <a:t>Source: ENCO 2024 Sustainability Report, p.39, p.36, p.34, p.47, p.53, p.55, p.50, p.20 · pages on each card</a:t>
            </a:r>
            <a:endParaRPr lang="en-GB" sz="800" dirty="0"/>
          </a:p>
        </p:txBody>
      </p:sp>
      <p:sp>
        <p:nvSpPr>
          <p:cNvPr id="25" name="Slide Number Placeholder 0"/>
          <p:cNvSpPr>
            <a:spLocks noGrp="1"/>
          </p:cNvSpPr>
          <p:nvPr>
            <p:ph type="sldNum" sz="quarter" idx="4294967295"/>
          </p:nvPr>
        </p:nvSpPr>
        <p:spPr>
          <a:xfrm>
            <a:off x="11183112" y="6419088"/>
            <a:ext cx="45720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5D6578"/>
                </a:solidFill>
                <a:latin typeface="Arial"/>
                <a:ea typeface="Arial"/>
                <a:cs typeface="Aria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2" name="Image 0" descr="ENCO">    </p:cNvPr>
          <p:cNvPicPr>
            <a:picLocks noChangeAspect="1"/>
          </p:cNvPicPr>
          <p:nvPr/>
        </p:nvPicPr>
        <p:blipFill>
          <a:blip r:embed="rId2"/>
          <a:stretch>
            <a:fillRect/>
          </a:stretch>
        </p:blipFill>
        <p:spPr>
          <a:xfrm>
            <a:off x="10908792" y="384048"/>
            <a:ext cx="731520" cy="220370"/>
          </a:xfrm>
          <a:prstGeom prst="rect">
            <a:avLst/>
          </a:prstGeom>
        </p:spPr>
      </p:pic>
      <p:sp>
        <p:nvSpPr>
          <p:cNvPr id="3" name="Text 0"/>
          <p:cNvSpPr/>
          <p:nvPr/>
        </p:nvSpPr>
        <p:spPr>
          <a:xfrm>
            <a:off x="548640" y="365760"/>
            <a:ext cx="3123590" cy="256032"/>
          </a:xfrm>
          <a:prstGeom prst="rect">
            <a:avLst/>
          </a:prstGeom>
          <a:solidFill>
            <a:srgbClr val="FFFFFF"/>
          </a:solidFill>
          <a:ln/>
        </p:spPr>
        <p:txBody>
          <a:bodyPr wrap="square" lIns="0" tIns="76200" rIns="76200" bIns="0" rtlCol="0" anchor="ctr"/>
          <a:lstStyle/>
          <a:p>
            <a:pPr indent="0" marL="0">
              <a:buNone/>
            </a:pPr>
            <a:r>
              <a:rPr lang="en-GB" altLang="en-US" sz="900" b="1" spc="50" kern="0" dirty="0">
                <a:solidFill>
                  <a:srgbClr val="18233E"/>
                </a:solidFill>
                <a:latin typeface="Arial" pitchFamily="34" charset="0"/>
                <a:ea typeface="Arial" pitchFamily="34" charset="-122"/>
                <a:cs typeface="Arial" pitchFamily="34" charset="-120"/>
              </a:rPr>
              <a:t>MESSAGE FROM THE CHAIRMAN OF THE BOARD</a:t>
            </a:r>
            <a:endParaRPr lang="en-GB" sz="900" dirty="0"/>
          </a:p>
        </p:txBody>
      </p:sp>
      <p:sp>
        <p:nvSpPr>
          <p:cNvPr id="4" name="Text 1"/>
          <p:cNvSpPr/>
          <p:nvPr/>
        </p:nvSpPr>
        <p:spPr>
          <a:xfrm>
            <a:off x="548640" y="713232"/>
            <a:ext cx="10149840" cy="566928"/>
          </a:xfrm>
          <a:prstGeom prst="rect">
            <a:avLst/>
          </a:prstGeom>
          <a:noFill/>
          <a:ln/>
        </p:spPr>
        <p:txBody>
          <a:bodyPr wrap="square" rtlCol="0" anchor="t"/>
          <a:lstStyle/>
          <a:p>
            <a:pPr indent="0" marL="0">
              <a:buNone/>
            </a:pPr>
            <a:r>
              <a:rPr lang="en-GB" altLang="en-US" sz="2600" b="1" dirty="0">
                <a:solidFill>
                  <a:srgbClr val="FFFFFF"/>
                </a:solidFill>
                <a:latin typeface="Arial" pitchFamily="34" charset="0"/>
                <a:ea typeface="Arial" pitchFamily="34" charset="-122"/>
                <a:cs typeface="Arial" pitchFamily="34" charset="-120"/>
              </a:rPr>
              <a:t>The Chairman's commitment</a:t>
            </a:r>
            <a:endParaRPr lang="en-GB" sz="2600" dirty="0"/>
          </a:p>
        </p:txBody>
      </p:sp>
      <p:sp>
        <p:nvSpPr>
          <p:cNvPr id="5" name="Text 2"/>
          <p:cNvSpPr/>
          <p:nvPr/>
        </p:nvSpPr>
        <p:spPr>
          <a:xfrm>
            <a:off x="502920" y="1325880"/>
            <a:ext cx="914400" cy="1005840"/>
          </a:xfrm>
          <a:prstGeom prst="rect">
            <a:avLst/>
          </a:prstGeom>
          <a:noFill/>
          <a:ln/>
        </p:spPr>
        <p:txBody>
          <a:bodyPr wrap="square" rtlCol="0" anchor="t"/>
          <a:lstStyle/>
          <a:p>
            <a:pPr indent="0" marL="0">
              <a:buNone/>
            </a:pPr>
            <a:r>
              <a:rPr lang="en-GB" altLang="en-US" sz="9600" b="1" dirty="0">
                <a:solidFill>
                  <a:srgbClr val="A3A7B2"/>
                </a:solidFill>
                <a:latin typeface="Arial" pitchFamily="34" charset="0"/>
                <a:ea typeface="Arial" pitchFamily="34" charset="-122"/>
                <a:cs typeface="Arial" pitchFamily="34" charset="-120"/>
              </a:rPr>
              <a:t>“</a:t>
            </a:r>
            <a:endParaRPr lang="en-GB" sz="9600" dirty="0"/>
          </a:p>
        </p:txBody>
      </p:sp>
      <p:sp>
        <p:nvSpPr>
          <p:cNvPr id="6" name="Text 3"/>
          <p:cNvSpPr/>
          <p:nvPr/>
        </p:nvSpPr>
        <p:spPr>
          <a:xfrm>
            <a:off x="1234440" y="1737360"/>
            <a:ext cx="9509760" cy="2926080"/>
          </a:xfrm>
          <a:prstGeom prst="rect">
            <a:avLst/>
          </a:prstGeom>
          <a:noFill/>
          <a:ln/>
        </p:spPr>
        <p:txBody>
          <a:bodyPr wrap="square" rtlCol="0" anchor="t"/>
          <a:lstStyle/>
          <a:p>
            <a:pPr indent="0" marL="0">
              <a:lnSpc>
                <a:spcPct val="115000"/>
              </a:lnSpc>
              <a:buNone/>
            </a:pPr>
            <a:r>
              <a:rPr lang="en-GB" altLang="en-US" sz="2200" dirty="0">
                <a:solidFill>
                  <a:srgbClr val="FFFFFF"/>
                </a:solidFill>
                <a:latin typeface="Arial" pitchFamily="34" charset="0"/>
                <a:ea typeface="Arial" pitchFamily="34" charset="-122"/>
                <a:cs typeface="Arial" pitchFamily="34" charset="-120"/>
              </a:rPr>
              <a:t>Our commitment for the period ahead is clear: to reach net zero in our Scope 1 and Scope 2 emissions by 2040 against the 2024 base year, and to neutralise emissions from all our operations, including Scope 3, by 2050. On the path towards these targets we will continue to measure, to report and to share the results we achieve — whether positive or negative — with you.</a:t>
            </a:r>
            <a:endParaRPr lang="en-GB" sz="2200" dirty="0"/>
          </a:p>
        </p:txBody>
      </p:sp>
      <p:sp>
        <p:nvSpPr>
          <p:cNvPr id="7" name="Text 4"/>
          <p:cNvSpPr/>
          <p:nvPr/>
        </p:nvSpPr>
        <p:spPr>
          <a:xfrm>
            <a:off x="1234440" y="4846320"/>
            <a:ext cx="7315200" cy="731520"/>
          </a:xfrm>
          <a:prstGeom prst="rect">
            <a:avLst/>
          </a:prstGeom>
          <a:noFill/>
          <a:ln/>
        </p:spPr>
        <p:txBody>
          <a:bodyPr wrap="square" rtlCol="0" anchor="t"/>
          <a:lstStyle/>
          <a:p>
            <a:pPr indent="0" marL="0">
              <a:buNone/>
            </a:pPr>
            <a:r>
              <a:rPr lang="en-GB" altLang="en-US" sz="1400" b="1" dirty="0">
                <a:solidFill>
                  <a:srgbClr val="FFFFFF"/>
                </a:solidFill>
                <a:latin typeface="Arial" pitchFamily="34" charset="0"/>
                <a:ea typeface="Arial" pitchFamily="34" charset="-122"/>
                <a:cs typeface="Arial" pitchFamily="34" charset="-120"/>
              </a:rPr>
              <a:t>Adnan Şahin</a:t>
            </a:r>
            <a:endParaRPr lang="en-GB" sz="1400" dirty="0"/>
          </a:p>
          <a:p>
            <a:pPr indent="0" marL="0">
              <a:buNone/>
            </a:pPr>
            <a:r>
              <a:rPr lang="en-GB" altLang="en-US" sz="1400" dirty="0">
                <a:solidFill>
                  <a:srgbClr val="D9D9D6"/>
                </a:solidFill>
                <a:latin typeface="Arial" pitchFamily="34" charset="0"/>
                <a:ea typeface="Arial" pitchFamily="34" charset="-122"/>
                <a:cs typeface="Arial" pitchFamily="34" charset="-120"/>
              </a:rPr>
              <a:t>Chairman of the Board of Directors</a:t>
            </a:r>
            <a:endParaRPr lang="en-GB" sz="1400" dirty="0"/>
          </a:p>
        </p:txBody>
      </p:sp>
      <p:sp>
        <p:nvSpPr>
          <p:cNvPr id="8" name="Text 5"/>
          <p:cNvSpPr/>
          <p:nvPr/>
        </p:nvSpPr>
        <p:spPr>
          <a:xfrm>
            <a:off x="7863840" y="6053328"/>
            <a:ext cx="3749040" cy="274320"/>
          </a:xfrm>
          <a:prstGeom prst="rect">
            <a:avLst/>
          </a:prstGeom>
          <a:noFill/>
          <a:ln/>
        </p:spPr>
        <p:txBody>
          <a:bodyPr wrap="square" rtlCol="0" anchor="t"/>
          <a:lstStyle/>
          <a:p>
            <a:pPr algn="r" indent="0" marL="0">
              <a:buNone/>
            </a:pPr>
            <a:r>
              <a:rPr lang="en-GB" altLang="en-US" sz="700" spc="100" kern="0" dirty="0">
                <a:solidFill>
                  <a:srgbClr val="FFFFFF"/>
                </a:solidFill>
                <a:latin typeface="Arial" pitchFamily="34" charset="0"/>
                <a:ea typeface="Arial" pitchFamily="34" charset="-122"/>
                <a:cs typeface="Arial" pitchFamily="34" charset="-120"/>
              </a:rPr>
              <a:t>REPRESENTATIVE IMAGE · AI-GENERATED</a:t>
            </a:r>
            <a:endParaRPr lang="en-GB" sz="700" dirty="0"/>
          </a:p>
        </p:txBody>
      </p:sp>
      <p:sp>
        <p:nvSpPr>
          <p:cNvPr id="9" name="Text 6"/>
          <p:cNvSpPr/>
          <p:nvPr/>
        </p:nvSpPr>
        <p:spPr>
          <a:xfrm>
            <a:off x="548640" y="6035040"/>
            <a:ext cx="6858000" cy="292608"/>
          </a:xfrm>
          <a:prstGeom prst="rect">
            <a:avLst/>
          </a:prstGeom>
          <a:noFill/>
          <a:ln/>
        </p:spPr>
        <p:txBody>
          <a:bodyPr wrap="square" rtlCol="0" anchor="ctr"/>
          <a:lstStyle/>
          <a:p>
            <a:pPr indent="0" marL="0">
              <a:buNone/>
            </a:pPr>
            <a:r>
              <a:rPr lang="en-GB" altLang="en-US" sz="800" dirty="0">
                <a:solidFill>
                  <a:srgbClr val="D9D9D6"/>
                </a:solidFill>
                <a:latin typeface="Arial" pitchFamily="34" charset="0"/>
                <a:ea typeface="Arial" pitchFamily="34" charset="-122"/>
                <a:cs typeface="Arial" pitchFamily="34" charset="-120"/>
              </a:rPr>
              <a:t>Source: ENCO 2024 Sustainability Report, p.7</a:t>
            </a:r>
            <a:endParaRPr lang="en-GB" sz="800" dirty="0"/>
          </a:p>
        </p:txBody>
      </p:sp>
      <p:sp>
        <p:nvSpPr>
          <p:cNvPr id="10" name="Text 7"/>
          <p:cNvSpPr/>
          <p:nvPr/>
        </p:nvSpPr>
        <p:spPr>
          <a:xfrm>
            <a:off x="548640" y="6419088"/>
            <a:ext cx="9144000" cy="256032"/>
          </a:xfrm>
          <a:prstGeom prst="rect">
            <a:avLst/>
          </a:prstGeom>
          <a:noFill/>
          <a:ln/>
        </p:spPr>
        <p:txBody>
          <a:bodyPr wrap="square" rtlCol="0" anchor="t"/>
          <a:lstStyle/>
          <a:p>
            <a:pPr indent="0" marL="0">
              <a:buNone/>
            </a:pPr>
            <a:r>
              <a:rPr lang="en-GB" altLang="en-US" sz="800" dirty="0">
                <a:solidFill>
                  <a:srgbClr val="D9D9D6"/>
                </a:solidFill>
                <a:latin typeface="Arial" pitchFamily="34" charset="0"/>
                <a:ea typeface="Arial" pitchFamily="34" charset="-122"/>
                <a:cs typeface="Arial" pitchFamily="34" charset="-120"/>
              </a:rPr>
              <a:t>ENCO 2024 Sustainability Report · Executive presentation</a:t>
            </a:r>
            <a:endParaRPr lang="en-GB" sz="800" dirty="0"/>
          </a:p>
        </p:txBody>
      </p:sp>
      <p:sp>
        <p:nvSpPr>
          <p:cNvPr id="25" name="Slide Number Placeholder 0"/>
          <p:cNvSpPr>
            <a:spLocks noGrp="1"/>
          </p:cNvSpPr>
          <p:nvPr>
            <p:ph type="sldNum" sz="quarter" idx="4294967295"/>
          </p:nvPr>
        </p:nvSpPr>
        <p:spPr>
          <a:xfrm>
            <a:off x="11183112" y="6419088"/>
            <a:ext cx="45720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D9D9D6"/>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365760"/>
            <a:ext cx="724205" cy="256032"/>
          </a:xfrm>
          <a:prstGeom prst="rect">
            <a:avLst/>
          </a:prstGeom>
          <a:solidFill>
            <a:srgbClr val="18233E"/>
          </a:solidFill>
          <a:ln/>
        </p:spPr>
        <p:txBody>
          <a:bodyPr wrap="square" lIns="0" tIns="76200" rIns="76200" bIns="0" rtlCol="0" anchor="ctr"/>
          <a:lstStyle/>
          <a:p>
            <a:pPr indent="0" marL="0">
              <a:buNone/>
            </a:pPr>
            <a:r>
              <a:rPr lang="en-GB" altLang="en-US" sz="900" b="1" spc="50" kern="0" dirty="0">
                <a:solidFill>
                  <a:srgbClr val="FFFFFF"/>
                </a:solidFill>
                <a:latin typeface="Arial" pitchFamily="34" charset="0"/>
                <a:ea typeface="Arial" pitchFamily="34" charset="-122"/>
                <a:cs typeface="Arial" pitchFamily="34" charset="-120"/>
              </a:rPr>
              <a:t>PLANET</a:t>
            </a:r>
            <a:endParaRPr lang="en-GB" sz="900" dirty="0"/>
          </a:p>
        </p:txBody>
      </p:sp>
      <p:sp>
        <p:nvSpPr>
          <p:cNvPr id="3" name="Text 1"/>
          <p:cNvSpPr/>
          <p:nvPr/>
        </p:nvSpPr>
        <p:spPr>
          <a:xfrm>
            <a:off x="548640" y="713232"/>
            <a:ext cx="10149840" cy="566928"/>
          </a:xfrm>
          <a:prstGeom prst="rect">
            <a:avLst/>
          </a:prstGeom>
          <a:noFill/>
          <a:ln/>
        </p:spPr>
        <p:txBody>
          <a:bodyPr wrap="square" rtlCol="0" anchor="t">
            <a:normAutofit/>
          </a:bodyPr>
          <a:lstStyle/>
          <a:p>
            <a:pPr indent="0" marL="0">
              <a:buNone/>
            </a:pPr>
            <a:r>
              <a:rPr lang="en-GB" altLang="en-US" sz="2600" b="1" dirty="0">
                <a:solidFill>
                  <a:srgbClr val="18233E"/>
                </a:solidFill>
                <a:latin typeface="Arial" pitchFamily="34" charset="0"/>
                <a:ea typeface="Arial" pitchFamily="34" charset="-122"/>
                <a:cs typeface="Arial" pitchFamily="34" charset="-120"/>
              </a:rPr>
              <a:t>2024 GHG emissions by scope</a:t>
            </a:r>
            <a:endParaRPr lang="en-GB" sz="2600" dirty="0"/>
          </a:p>
        </p:txBody>
      </p:sp>
      <p:graphicFrame>
        <p:nvGraphicFramePr>
          <p:cNvPr id="4" name="Chart 0" descr=""/>
          <p:cNvGraphicFramePr/>
          <p:nvPr/>
        </p:nvGraphicFramePr>
        <p:xfrm>
          <a:off x="548640" y="1554480"/>
          <a:ext cx="6675120" cy="4206240"/>
        </p:xfrm>
        <a:graphic xmlns:a="http://schemas.openxmlformats.org/drawingml/2006/main">
          <a:graphicData uri="http://schemas.openxmlformats.org/drawingml/2006/chart">
            <c:chart xmlns:c="http://schemas.openxmlformats.org/drawingml/2006/chart" r:id="rId1"/>
          </a:graphicData>
        </a:graphic>
      </p:graphicFrame>
      <p:sp>
        <p:nvSpPr>
          <p:cNvPr id="5" name="Text 2"/>
          <p:cNvSpPr/>
          <p:nvPr/>
        </p:nvSpPr>
        <p:spPr>
          <a:xfrm>
            <a:off x="7589520" y="1600200"/>
            <a:ext cx="4023360" cy="2194560"/>
          </a:xfrm>
          <a:prstGeom prst="rect">
            <a:avLst/>
          </a:prstGeom>
          <a:noFill/>
          <a:ln/>
        </p:spPr>
        <p:txBody>
          <a:bodyPr wrap="square" rtlCol="0" anchor="t"/>
          <a:lstStyle/>
          <a:p>
            <a:pPr indent="0" marL="0">
              <a:buNone/>
            </a:pPr>
            <a:r>
              <a:rPr lang="en-GB" altLang="en-US" sz="3200" b="1" dirty="0">
                <a:solidFill>
                  <a:srgbClr val="18233E"/>
                </a:solidFill>
                <a:latin typeface="Arial" pitchFamily="34" charset="0"/>
                <a:ea typeface="Arial" pitchFamily="34" charset="-122"/>
                <a:cs typeface="Arial" pitchFamily="34" charset="-120"/>
              </a:rPr>
              <a:t>10,668.0 </a:t>
            </a:r>
            <a:pPr indent="0" marL="0">
              <a:buNone/>
            </a:pPr>
            <a:r>
              <a:rPr lang="en-GB" altLang="en-US" sz="1400" dirty="0">
                <a:solidFill>
                  <a:srgbClr val="5D6578"/>
                </a:solidFill>
                <a:latin typeface="Arial" pitchFamily="34" charset="0"/>
                <a:ea typeface="Arial" pitchFamily="34" charset="-122"/>
                <a:cs typeface="Arial" pitchFamily="34" charset="-120"/>
              </a:rPr>
              <a:t>tCO₂e</a:t>
            </a:r>
            <a:endParaRPr lang="en-GB" sz="3200" dirty="0"/>
          </a:p>
          <a:p>
            <a:pPr indent="0" marL="0">
              <a:buNone/>
            </a:pPr>
            <a:r>
              <a:rPr lang="en-GB" altLang="en-US" sz="1100" dirty="0">
                <a:solidFill>
                  <a:srgbClr val="5D6578"/>
                </a:solidFill>
                <a:latin typeface="Arial" pitchFamily="34" charset="0"/>
                <a:ea typeface="Arial" pitchFamily="34" charset="-122"/>
                <a:cs typeface="Arial" pitchFamily="34" charset="-120"/>
              </a:rPr>
              <a:t>Total GHG emissions (Scopes 1+2+3)</a:t>
            </a:r>
            <a:endParaRPr lang="en-GB" sz="3200" dirty="0"/>
          </a:p>
          <a:p>
            <a:pPr indent="0" marL="0">
              <a:spcBef>
                <a:spcPts val="1000"/>
              </a:spcBef>
              <a:buNone/>
            </a:pPr>
            <a:r>
              <a:rPr lang="en-GB" altLang="en-US" sz="1300" dirty="0">
                <a:solidFill>
                  <a:srgbClr val="121212"/>
                </a:solidFill>
                <a:latin typeface="Arial" pitchFamily="34" charset="0"/>
                <a:ea typeface="Arial" pitchFamily="34" charset="-122"/>
                <a:cs typeface="Arial" pitchFamily="34" charset="-120"/>
              </a:rPr>
              <a:t>8.6%  Scope 1</a:t>
            </a:r>
            <a:endParaRPr lang="en-GB" sz="3200" dirty="0"/>
          </a:p>
          <a:p>
            <a:pPr indent="0" marL="0">
              <a:spcBef>
                <a:spcPts val="200"/>
              </a:spcBef>
              <a:buNone/>
            </a:pPr>
            <a:r>
              <a:rPr lang="en-GB" altLang="en-US" sz="1300" dirty="0">
                <a:solidFill>
                  <a:srgbClr val="121212"/>
                </a:solidFill>
                <a:latin typeface="Arial" pitchFamily="34" charset="0"/>
                <a:ea typeface="Arial" pitchFamily="34" charset="-122"/>
                <a:cs typeface="Arial" pitchFamily="34" charset="-120"/>
              </a:rPr>
              <a:t>22.5%  Scope 2 (location-based)</a:t>
            </a:r>
            <a:endParaRPr lang="en-GB" sz="3200" dirty="0"/>
          </a:p>
          <a:p>
            <a:pPr indent="0" marL="0">
              <a:spcBef>
                <a:spcPts val="200"/>
              </a:spcBef>
              <a:buNone/>
            </a:pPr>
            <a:r>
              <a:rPr lang="en-GB" altLang="en-US" sz="1300" b="1" dirty="0">
                <a:solidFill>
                  <a:srgbClr val="121212"/>
                </a:solidFill>
                <a:latin typeface="Arial" pitchFamily="34" charset="0"/>
                <a:ea typeface="Arial" pitchFamily="34" charset="-122"/>
                <a:cs typeface="Arial" pitchFamily="34" charset="-120"/>
              </a:rPr>
              <a:t>69.0%  Scope 3</a:t>
            </a:r>
            <a:endParaRPr lang="en-GB" sz="3200" dirty="0"/>
          </a:p>
        </p:txBody>
      </p:sp>
      <p:sp>
        <p:nvSpPr>
          <p:cNvPr id="6" name="Text 3"/>
          <p:cNvSpPr/>
          <p:nvPr/>
        </p:nvSpPr>
        <p:spPr>
          <a:xfrm>
            <a:off x="7589520" y="3886200"/>
            <a:ext cx="4023360" cy="1920240"/>
          </a:xfrm>
          <a:prstGeom prst="rect">
            <a:avLst/>
          </a:prstGeom>
          <a:noFill/>
          <a:ln/>
        </p:spPr>
        <p:txBody>
          <a:bodyPr wrap="square" rtlCol="0" anchor="t">
            <a:normAutofit/>
          </a:bodyPr>
          <a:lstStyle/>
          <a:p>
            <a:pPr indent="0" marL="0">
              <a:buNone/>
            </a:pPr>
            <a:r>
              <a:rPr lang="en-GB" altLang="en-US" sz="1100" dirty="0">
                <a:solidFill>
                  <a:srgbClr val="121212"/>
                </a:solidFill>
                <a:latin typeface="Arial" pitchFamily="34" charset="0"/>
                <a:ea typeface="Arial" pitchFamily="34" charset="-122"/>
                <a:cs typeface="Arial" pitchFamily="34" charset="-120"/>
              </a:rPr>
              <a:t>Transportation and distribution activities alone account for 62.4% of the total inventory (6,656.3 tCO₂e). The centre of gravity of our decarbonisation strategy therefore lies — alongside efficiency work at our own facilities — in transport mode choices and in the partnerships we operate with subcontracted carriers.</a:t>
            </a:r>
            <a:endParaRPr lang="en-GB" sz="1100" dirty="0"/>
          </a:p>
        </p:txBody>
      </p:sp>
      <p:sp>
        <p:nvSpPr>
          <p:cNvPr id="7" name="Text 4"/>
          <p:cNvSpPr/>
          <p:nvPr/>
        </p:nvSpPr>
        <p:spPr>
          <a:xfrm>
            <a:off x="548640" y="6035040"/>
            <a:ext cx="11064240" cy="292608"/>
          </a:xfrm>
          <a:prstGeom prst="rect">
            <a:avLst/>
          </a:prstGeom>
          <a:noFill/>
          <a:ln/>
        </p:spPr>
        <p:txBody>
          <a:bodyPr wrap="square" rtlCol="0" anchor="ctr"/>
          <a:lstStyle/>
          <a:p>
            <a:pPr indent="0" marL="0">
              <a:buNone/>
            </a:pPr>
            <a:r>
              <a:rPr lang="en-GB" altLang="en-US" sz="800" dirty="0">
                <a:solidFill>
                  <a:srgbClr val="5D6578"/>
                </a:solidFill>
                <a:latin typeface="Arial" pitchFamily="34" charset="0"/>
                <a:ea typeface="Arial" pitchFamily="34" charset="-122"/>
                <a:cs typeface="Arial" pitchFamily="34" charset="-120"/>
              </a:rPr>
              <a:t>Source: ENCO 2024 Sustainability Report, p.39</a:t>
            </a:r>
            <a:endParaRPr lang="en-GB" sz="800" dirty="0"/>
          </a:p>
        </p:txBody>
      </p:sp>
      <p:sp>
        <p:nvSpPr>
          <p:cNvPr id="25" name="Slide Number Placeholder 0"/>
          <p:cNvSpPr>
            <a:spLocks noGrp="1"/>
          </p:cNvSpPr>
          <p:nvPr>
            <p:ph type="sldNum" sz="quarter" idx="4294967295"/>
          </p:nvPr>
        </p:nvSpPr>
        <p:spPr>
          <a:xfrm>
            <a:off x="11183112" y="6419088"/>
            <a:ext cx="45720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5D6578"/>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365760"/>
            <a:ext cx="724205" cy="256032"/>
          </a:xfrm>
          <a:prstGeom prst="rect">
            <a:avLst/>
          </a:prstGeom>
          <a:solidFill>
            <a:srgbClr val="18233E"/>
          </a:solidFill>
          <a:ln/>
        </p:spPr>
        <p:txBody>
          <a:bodyPr wrap="square" lIns="0" tIns="76200" rIns="76200" bIns="0" rtlCol="0" anchor="ctr"/>
          <a:lstStyle/>
          <a:p>
            <a:pPr indent="0" marL="0">
              <a:buNone/>
            </a:pPr>
            <a:r>
              <a:rPr lang="en-GB" altLang="en-US" sz="900" b="1" spc="50" kern="0" dirty="0">
                <a:solidFill>
                  <a:srgbClr val="FFFFFF"/>
                </a:solidFill>
                <a:latin typeface="Arial" pitchFamily="34" charset="0"/>
                <a:ea typeface="Arial" pitchFamily="34" charset="-122"/>
                <a:cs typeface="Arial" pitchFamily="34" charset="-120"/>
              </a:rPr>
              <a:t>PLANET</a:t>
            </a:r>
            <a:endParaRPr lang="en-GB" sz="900" dirty="0"/>
          </a:p>
        </p:txBody>
      </p:sp>
      <p:sp>
        <p:nvSpPr>
          <p:cNvPr id="3" name="Text 1"/>
          <p:cNvSpPr/>
          <p:nvPr/>
        </p:nvSpPr>
        <p:spPr>
          <a:xfrm>
            <a:off x="548640" y="713232"/>
            <a:ext cx="10149840" cy="566928"/>
          </a:xfrm>
          <a:prstGeom prst="rect">
            <a:avLst/>
          </a:prstGeom>
          <a:noFill/>
          <a:ln/>
        </p:spPr>
        <p:txBody>
          <a:bodyPr wrap="square" rtlCol="0" anchor="t">
            <a:normAutofit/>
          </a:bodyPr>
          <a:lstStyle/>
          <a:p>
            <a:pPr indent="0" marL="0">
              <a:buNone/>
            </a:pPr>
            <a:r>
              <a:rPr lang="en-GB" altLang="en-US" sz="2600" b="1" dirty="0">
                <a:solidFill>
                  <a:srgbClr val="18233E"/>
                </a:solidFill>
                <a:latin typeface="Arial" pitchFamily="34" charset="0"/>
                <a:ea typeface="Arial" pitchFamily="34" charset="-122"/>
                <a:cs typeface="Arial" pitchFamily="34" charset="-120"/>
              </a:rPr>
              <a:t>2024 emissions by source and category</a:t>
            </a:r>
            <a:endParaRPr lang="en-GB" sz="2600" dirty="0"/>
          </a:p>
        </p:txBody>
      </p:sp>
      <p:graphicFrame>
        <p:nvGraphicFramePr>
          <p:cNvPr id="4" name="Chart 0" descr=""/>
          <p:cNvGraphicFramePr/>
          <p:nvPr/>
        </p:nvGraphicFramePr>
        <p:xfrm>
          <a:off x="548640" y="1783080"/>
          <a:ext cx="8138160" cy="4160520"/>
        </p:xfrm>
        <a:graphic xmlns:a="http://schemas.openxmlformats.org/drawingml/2006/main">
          <a:graphicData uri="http://schemas.openxmlformats.org/drawingml/2006/chart">
            <c:chart xmlns:c="http://schemas.openxmlformats.org/drawingml/2006/chart" r:id="rId1"/>
          </a:graphicData>
        </a:graphic>
      </p:graphicFrame>
      <p:sp>
        <p:nvSpPr>
          <p:cNvPr id="5" name="Shape 2"/>
          <p:cNvSpPr/>
          <p:nvPr/>
        </p:nvSpPr>
        <p:spPr>
          <a:xfrm>
            <a:off x="594360" y="1481328"/>
            <a:ext cx="146304" cy="146304"/>
          </a:xfrm>
          <a:prstGeom prst="rect">
            <a:avLst/>
          </a:prstGeom>
          <a:solidFill>
            <a:srgbClr val="18233E"/>
          </a:solidFill>
          <a:ln w="12700">
            <a:solidFill>
              <a:srgbClr val="18233E"/>
            </a:solidFill>
            <a:prstDash val="solid"/>
          </a:ln>
        </p:spPr>
      </p:sp>
      <p:sp>
        <p:nvSpPr>
          <p:cNvPr id="6" name="Text 3"/>
          <p:cNvSpPr/>
          <p:nvPr/>
        </p:nvSpPr>
        <p:spPr>
          <a:xfrm>
            <a:off x="786384" y="1389888"/>
            <a:ext cx="1188720" cy="310896"/>
          </a:xfrm>
          <a:prstGeom prst="rect">
            <a:avLst/>
          </a:prstGeom>
          <a:noFill/>
          <a:ln/>
        </p:spPr>
        <p:txBody>
          <a:bodyPr wrap="square" rtlCol="0" anchor="ctr"/>
          <a:lstStyle/>
          <a:p>
            <a:pPr indent="0" marL="0">
              <a:buNone/>
            </a:pPr>
            <a:r>
              <a:rPr lang="en-GB" altLang="en-US" sz="1000" dirty="0">
                <a:solidFill>
                  <a:srgbClr val="5D6578"/>
                </a:solidFill>
                <a:latin typeface="Arial" pitchFamily="34" charset="0"/>
                <a:ea typeface="Arial" pitchFamily="34" charset="-122"/>
                <a:cs typeface="Arial" pitchFamily="34" charset="-120"/>
              </a:rPr>
              <a:t>Scope 1</a:t>
            </a:r>
            <a:endParaRPr lang="en-GB" sz="1000" dirty="0"/>
          </a:p>
        </p:txBody>
      </p:sp>
      <p:sp>
        <p:nvSpPr>
          <p:cNvPr id="7" name="Shape 4"/>
          <p:cNvSpPr/>
          <p:nvPr/>
        </p:nvSpPr>
        <p:spPr>
          <a:xfrm>
            <a:off x="2011680" y="1481328"/>
            <a:ext cx="146304" cy="146304"/>
          </a:xfrm>
          <a:prstGeom prst="rect">
            <a:avLst/>
          </a:prstGeom>
          <a:solidFill>
            <a:srgbClr val="5D6578"/>
          </a:solidFill>
          <a:ln w="12700">
            <a:solidFill>
              <a:srgbClr val="5D6578"/>
            </a:solidFill>
            <a:prstDash val="solid"/>
          </a:ln>
        </p:spPr>
      </p:sp>
      <p:sp>
        <p:nvSpPr>
          <p:cNvPr id="8" name="Text 5"/>
          <p:cNvSpPr/>
          <p:nvPr/>
        </p:nvSpPr>
        <p:spPr>
          <a:xfrm>
            <a:off x="2203704" y="1389888"/>
            <a:ext cx="1188720" cy="310896"/>
          </a:xfrm>
          <a:prstGeom prst="rect">
            <a:avLst/>
          </a:prstGeom>
          <a:noFill/>
          <a:ln/>
        </p:spPr>
        <p:txBody>
          <a:bodyPr wrap="square" rtlCol="0" anchor="ctr"/>
          <a:lstStyle/>
          <a:p>
            <a:pPr indent="0" marL="0">
              <a:buNone/>
            </a:pPr>
            <a:r>
              <a:rPr lang="en-GB" altLang="en-US" sz="1000" dirty="0">
                <a:solidFill>
                  <a:srgbClr val="5D6578"/>
                </a:solidFill>
                <a:latin typeface="Arial" pitchFamily="34" charset="0"/>
                <a:ea typeface="Arial" pitchFamily="34" charset="-122"/>
                <a:cs typeface="Arial" pitchFamily="34" charset="-120"/>
              </a:rPr>
              <a:t>Scope 2</a:t>
            </a:r>
            <a:endParaRPr lang="en-GB" sz="1000" dirty="0"/>
          </a:p>
        </p:txBody>
      </p:sp>
      <p:sp>
        <p:nvSpPr>
          <p:cNvPr id="9" name="Shape 6"/>
          <p:cNvSpPr/>
          <p:nvPr/>
        </p:nvSpPr>
        <p:spPr>
          <a:xfrm>
            <a:off x="3429000" y="1481328"/>
            <a:ext cx="146304" cy="146304"/>
          </a:xfrm>
          <a:prstGeom prst="rect">
            <a:avLst/>
          </a:prstGeom>
          <a:solidFill>
            <a:srgbClr val="A3A7B2"/>
          </a:solidFill>
          <a:ln w="12700">
            <a:solidFill>
              <a:srgbClr val="A3A7B2"/>
            </a:solidFill>
            <a:prstDash val="solid"/>
          </a:ln>
        </p:spPr>
      </p:sp>
      <p:sp>
        <p:nvSpPr>
          <p:cNvPr id="10" name="Text 7"/>
          <p:cNvSpPr/>
          <p:nvPr/>
        </p:nvSpPr>
        <p:spPr>
          <a:xfrm>
            <a:off x="3621024" y="1389888"/>
            <a:ext cx="1188720" cy="310896"/>
          </a:xfrm>
          <a:prstGeom prst="rect">
            <a:avLst/>
          </a:prstGeom>
          <a:noFill/>
          <a:ln/>
        </p:spPr>
        <p:txBody>
          <a:bodyPr wrap="square" rtlCol="0" anchor="ctr"/>
          <a:lstStyle/>
          <a:p>
            <a:pPr indent="0" marL="0">
              <a:buNone/>
            </a:pPr>
            <a:r>
              <a:rPr lang="en-GB" altLang="en-US" sz="1000" dirty="0">
                <a:solidFill>
                  <a:srgbClr val="5D6578"/>
                </a:solidFill>
                <a:latin typeface="Arial" pitchFamily="34" charset="0"/>
                <a:ea typeface="Arial" pitchFamily="34" charset="-122"/>
                <a:cs typeface="Arial" pitchFamily="34" charset="-120"/>
              </a:rPr>
              <a:t>Scope 3</a:t>
            </a:r>
            <a:endParaRPr lang="en-GB" sz="1000" dirty="0"/>
          </a:p>
        </p:txBody>
      </p:sp>
      <p:sp>
        <p:nvSpPr>
          <p:cNvPr id="11" name="Text 8"/>
          <p:cNvSpPr/>
          <p:nvPr/>
        </p:nvSpPr>
        <p:spPr>
          <a:xfrm>
            <a:off x="8961120" y="1783080"/>
            <a:ext cx="2697480" cy="3291840"/>
          </a:xfrm>
          <a:prstGeom prst="rect">
            <a:avLst/>
          </a:prstGeom>
          <a:noFill/>
          <a:ln/>
        </p:spPr>
        <p:txBody>
          <a:bodyPr wrap="square" rtlCol="0" anchor="t"/>
          <a:lstStyle/>
          <a:p>
            <a:pPr indent="0" marL="0">
              <a:buNone/>
            </a:pPr>
            <a:r>
              <a:rPr lang="en-GB" altLang="en-US" sz="3200" b="1" dirty="0">
                <a:solidFill>
                  <a:srgbClr val="18233E"/>
                </a:solidFill>
                <a:latin typeface="Arial" pitchFamily="34" charset="0"/>
                <a:ea typeface="Arial" pitchFamily="34" charset="-122"/>
                <a:cs typeface="Arial" pitchFamily="34" charset="-120"/>
              </a:rPr>
              <a:t>62.4%</a:t>
            </a:r>
            <a:endParaRPr lang="en-GB" sz="3200" dirty="0"/>
          </a:p>
          <a:p>
            <a:pPr indent="0" marL="0">
              <a:buNone/>
            </a:pPr>
            <a:r>
              <a:rPr lang="en-GB" altLang="en-US" sz="1200" dirty="0">
                <a:solidFill>
                  <a:srgbClr val="121212"/>
                </a:solidFill>
                <a:latin typeface="Arial" pitchFamily="34" charset="0"/>
                <a:ea typeface="Arial" pitchFamily="34" charset="-122"/>
                <a:cs typeface="Arial" pitchFamily="34" charset="-120"/>
              </a:rPr>
              <a:t>Transportation and distribution (Scope 3 – Category 4)</a:t>
            </a:r>
            <a:endParaRPr lang="en-GB" sz="3200" dirty="0"/>
          </a:p>
          <a:p>
            <a:pPr indent="0" marL="0">
              <a:spcBef>
                <a:spcPts val="1400"/>
              </a:spcBef>
              <a:buNone/>
            </a:pPr>
            <a:r>
              <a:rPr lang="en-GB" altLang="en-US" sz="1000" dirty="0">
                <a:solidFill>
                  <a:srgbClr val="5D6578"/>
                </a:solidFill>
                <a:latin typeface="Arial" pitchFamily="34" charset="0"/>
                <a:ea typeface="Arial" pitchFamily="34" charset="-122"/>
                <a:cs typeface="Arial" pitchFamily="34" charset="-120"/>
              </a:rPr>
              <a:t>Items add up to 10,668.1; the table total is 10,668.0 (rounding difference shown as in the source).</a:t>
            </a:r>
            <a:endParaRPr lang="en-GB" sz="3200" dirty="0"/>
          </a:p>
        </p:txBody>
      </p:sp>
      <p:sp>
        <p:nvSpPr>
          <p:cNvPr id="12" name="Text 9"/>
          <p:cNvSpPr/>
          <p:nvPr/>
        </p:nvSpPr>
        <p:spPr>
          <a:xfrm>
            <a:off x="548640" y="6035040"/>
            <a:ext cx="11064240" cy="292608"/>
          </a:xfrm>
          <a:prstGeom prst="rect">
            <a:avLst/>
          </a:prstGeom>
          <a:noFill/>
          <a:ln/>
        </p:spPr>
        <p:txBody>
          <a:bodyPr wrap="square" rtlCol="0" anchor="ctr"/>
          <a:lstStyle/>
          <a:p>
            <a:pPr indent="0" marL="0">
              <a:buNone/>
            </a:pPr>
            <a:r>
              <a:rPr lang="en-GB" altLang="en-US" sz="800" dirty="0">
                <a:solidFill>
                  <a:srgbClr val="5D6578"/>
                </a:solidFill>
                <a:latin typeface="Arial" pitchFamily="34" charset="0"/>
                <a:ea typeface="Arial" pitchFamily="34" charset="-122"/>
                <a:cs typeface="Arial" pitchFamily="34" charset="-120"/>
              </a:rPr>
              <a:t>Source: ENCO 2024 Sustainability Report, p.39</a:t>
            </a:r>
            <a:endParaRPr lang="en-GB" sz="800" dirty="0"/>
          </a:p>
        </p:txBody>
      </p:sp>
      <p:sp>
        <p:nvSpPr>
          <p:cNvPr id="25" name="Slide Number Placeholder 0"/>
          <p:cNvSpPr>
            <a:spLocks noGrp="1"/>
          </p:cNvSpPr>
          <p:nvPr>
            <p:ph type="sldNum" sz="quarter" idx="4294967295"/>
          </p:nvPr>
        </p:nvSpPr>
        <p:spPr>
          <a:xfrm>
            <a:off x="11183112" y="6419088"/>
            <a:ext cx="45720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5D6578"/>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365760"/>
            <a:ext cx="724205" cy="256032"/>
          </a:xfrm>
          <a:prstGeom prst="rect">
            <a:avLst/>
          </a:prstGeom>
          <a:solidFill>
            <a:srgbClr val="18233E"/>
          </a:solidFill>
          <a:ln/>
        </p:spPr>
        <p:txBody>
          <a:bodyPr wrap="square" lIns="0" tIns="76200" rIns="76200" bIns="0" rtlCol="0" anchor="ctr"/>
          <a:lstStyle/>
          <a:p>
            <a:pPr indent="0" marL="0">
              <a:buNone/>
            </a:pPr>
            <a:r>
              <a:rPr lang="en-GB" altLang="en-US" sz="900" b="1" spc="50" kern="0" dirty="0">
                <a:solidFill>
                  <a:srgbClr val="FFFFFF"/>
                </a:solidFill>
                <a:latin typeface="Arial" pitchFamily="34" charset="0"/>
                <a:ea typeface="Arial" pitchFamily="34" charset="-122"/>
                <a:cs typeface="Arial" pitchFamily="34" charset="-120"/>
              </a:rPr>
              <a:t>PLANET</a:t>
            </a:r>
            <a:endParaRPr lang="en-GB" sz="900" dirty="0"/>
          </a:p>
        </p:txBody>
      </p:sp>
      <p:sp>
        <p:nvSpPr>
          <p:cNvPr id="3" name="Text 1"/>
          <p:cNvSpPr/>
          <p:nvPr/>
        </p:nvSpPr>
        <p:spPr>
          <a:xfrm>
            <a:off x="548640" y="713232"/>
            <a:ext cx="10149840" cy="566928"/>
          </a:xfrm>
          <a:prstGeom prst="rect">
            <a:avLst/>
          </a:prstGeom>
          <a:noFill/>
          <a:ln/>
        </p:spPr>
        <p:txBody>
          <a:bodyPr wrap="square" rtlCol="0" anchor="t">
            <a:normAutofit/>
          </a:bodyPr>
          <a:lstStyle/>
          <a:p>
            <a:pPr indent="0" marL="0">
              <a:buNone/>
            </a:pPr>
            <a:r>
              <a:rPr lang="en-GB" altLang="en-US" sz="2600" b="1" dirty="0">
                <a:solidFill>
                  <a:srgbClr val="18233E"/>
                </a:solidFill>
                <a:latin typeface="Arial" pitchFamily="34" charset="0"/>
                <a:ea typeface="Arial" pitchFamily="34" charset="-122"/>
                <a:cs typeface="Arial" pitchFamily="34" charset="-120"/>
              </a:rPr>
              <a:t>2023 and 2024 greenhouse gas results</a:t>
            </a:r>
            <a:endParaRPr lang="en-GB" sz="26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548640" y="1600200"/>
          <a:ext cx="6583680" cy="914400"/>
        </p:xfrm>
        <a:graphic>
          <a:graphicData uri="http://schemas.openxmlformats.org/drawingml/2006/table">
            <a:tbl>
              <a:tblPr/>
              <a:tblGrid>
                <a:gridCol w="3657600"/>
                <a:gridCol w="1463040"/>
                <a:gridCol w="1463040"/>
              </a:tblGrid>
              <a:tr h="0">
                <a:tc>
                  <a:txBody>
                    <a:bodyPr/>
                    <a:lstStyle/>
                    <a:p>
                      <a:pPr algn="l" indent="0" marL="0">
                        <a:buNone/>
                      </a:pPr>
                      <a:r>
                        <a:rPr lang="en-US" sz="1100" b="1" dirty="0">
                          <a:solidFill>
                            <a:srgbClr val="5D6578"/>
                          </a:solidFill>
                          <a:latin typeface="Arial" pitchFamily="34" charset="0"/>
                          <a:ea typeface="Arial" pitchFamily="34" charset="-122"/>
                          <a:cs typeface="Arial" pitchFamily="34" charset="-120"/>
                        </a:rPr>
                        <a:t>Greenhouse Gas Emissions (tonnes CO₂e)</a:t>
                      </a:r>
                      <a:endParaRPr lang="en-US" sz="1100" dirty="0">
                        <a:latin typeface="Arial" charset="0"/>
                        <a:ea typeface="Arial" charset="0"/>
                        <a:cs typeface="Arial" charset="0"/>
                      </a:endParaRPr>
                    </a:p>
                  </a:txBody>
                  <a:tcPr marL="109728" marR="109728" marT="73152" marB="73152">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ECEDE9"/>
                    </a:solidFill>
                  </a:tcPr>
                </a:tc>
                <a:tc>
                  <a:txBody>
                    <a:bodyPr/>
                    <a:lstStyle/>
                    <a:p>
                      <a:pPr algn="r" indent="0" marL="0">
                        <a:buNone/>
                      </a:pPr>
                      <a:r>
                        <a:rPr lang="en-US" sz="1100" b="1" dirty="0">
                          <a:solidFill>
                            <a:srgbClr val="5D6578"/>
                          </a:solidFill>
                          <a:latin typeface="Arial" pitchFamily="34" charset="0"/>
                          <a:ea typeface="Arial" pitchFamily="34" charset="-122"/>
                          <a:cs typeface="Arial" pitchFamily="34" charset="-120"/>
                        </a:rPr>
                        <a:t>2023</a:t>
                      </a:r>
                      <a:endParaRPr lang="en-US" sz="1100" dirty="0">
                        <a:latin typeface="Arial" charset="0"/>
                        <a:ea typeface="Arial" charset="0"/>
                        <a:cs typeface="Arial" charset="0"/>
                      </a:endParaRPr>
                    </a:p>
                  </a:txBody>
                  <a:tcPr marL="109728" marR="109728" marT="73152" marB="73152">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ECEDE9"/>
                    </a:solidFill>
                  </a:tcPr>
                </a:tc>
                <a:tc>
                  <a:txBody>
                    <a:bodyPr/>
                    <a:lstStyle/>
                    <a:p>
                      <a:pPr algn="r" indent="0" marL="0">
                        <a:buNone/>
                      </a:pPr>
                      <a:r>
                        <a:rPr lang="en-US" sz="1100" b="1" dirty="0">
                          <a:solidFill>
                            <a:srgbClr val="5D6578"/>
                          </a:solidFill>
                          <a:latin typeface="Arial" pitchFamily="34" charset="0"/>
                          <a:ea typeface="Arial" pitchFamily="34" charset="-122"/>
                          <a:cs typeface="Arial" pitchFamily="34" charset="-120"/>
                        </a:rPr>
                        <a:t>2024</a:t>
                      </a:r>
                      <a:endParaRPr lang="en-US" sz="1100" dirty="0">
                        <a:latin typeface="Arial" charset="0"/>
                        <a:ea typeface="Arial" charset="0"/>
                        <a:cs typeface="Arial" charset="0"/>
                      </a:endParaRPr>
                    </a:p>
                  </a:txBody>
                  <a:tcPr marL="109728" marR="109728" marT="73152" marB="73152">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ECEDE9"/>
                    </a:solidFill>
                  </a:tcPr>
                </a:tc>
              </a:tr>
              <a:tr h="0">
                <a:tc>
                  <a:txBody>
                    <a:bodyPr/>
                    <a:lstStyle/>
                    <a:p>
                      <a:pPr algn="l" indent="0" marL="0">
                        <a:buNone/>
                      </a:pPr>
                      <a:r>
                        <a:rPr lang="en-US" sz="1300" dirty="0">
                          <a:solidFill>
                            <a:srgbClr val="121212"/>
                          </a:solidFill>
                          <a:latin typeface="Arial" pitchFamily="34" charset="0"/>
                          <a:ea typeface="Arial" pitchFamily="34" charset="-122"/>
                          <a:cs typeface="Arial" pitchFamily="34" charset="-120"/>
                        </a:rPr>
                        <a:t>Scope 1</a:t>
                      </a:r>
                      <a:endParaRPr lang="en-US" sz="1300" dirty="0">
                        <a:latin typeface="Arial" charset="0"/>
                        <a:ea typeface="Arial" charset="0"/>
                        <a:cs typeface="Arial" charset="0"/>
                      </a:endParaRPr>
                    </a:p>
                  </a:txBody>
                  <a:tcPr marL="109728" marR="109728" marT="73152" marB="73152">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300" dirty="0">
                          <a:solidFill>
                            <a:srgbClr val="121212"/>
                          </a:solidFill>
                          <a:latin typeface="Arial" pitchFamily="34" charset="0"/>
                          <a:ea typeface="Arial" pitchFamily="34" charset="-122"/>
                          <a:cs typeface="Arial" pitchFamily="34" charset="-120"/>
                        </a:rPr>
                        <a:t>4,365.4</a:t>
                      </a:r>
                      <a:endParaRPr lang="en-US" sz="1300" dirty="0">
                        <a:latin typeface="Arial" charset="0"/>
                        <a:ea typeface="Arial" charset="0"/>
                        <a:cs typeface="Arial" charset="0"/>
                      </a:endParaRPr>
                    </a:p>
                  </a:txBody>
                  <a:tcPr marL="109728" marR="109728" marT="73152" marB="73152">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300" dirty="0">
                          <a:solidFill>
                            <a:srgbClr val="121212"/>
                          </a:solidFill>
                          <a:latin typeface="Arial" pitchFamily="34" charset="0"/>
                          <a:ea typeface="Arial" pitchFamily="34" charset="-122"/>
                          <a:cs typeface="Arial" pitchFamily="34" charset="-120"/>
                        </a:rPr>
                        <a:t>912.6</a:t>
                      </a:r>
                      <a:endParaRPr lang="en-US" sz="1300" dirty="0">
                        <a:latin typeface="Arial" charset="0"/>
                        <a:ea typeface="Arial" charset="0"/>
                        <a:cs typeface="Arial" charset="0"/>
                      </a:endParaRPr>
                    </a:p>
                  </a:txBody>
                  <a:tcPr marL="109728" marR="109728" marT="73152" marB="73152">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r>
              <a:tr h="0">
                <a:tc>
                  <a:txBody>
                    <a:bodyPr/>
                    <a:lstStyle/>
                    <a:p>
                      <a:pPr algn="l" indent="0" marL="0">
                        <a:buNone/>
                      </a:pPr>
                      <a:r>
                        <a:rPr lang="en-US" sz="1300" dirty="0">
                          <a:solidFill>
                            <a:srgbClr val="121212"/>
                          </a:solidFill>
                          <a:latin typeface="Arial" pitchFamily="34" charset="0"/>
                          <a:ea typeface="Arial" pitchFamily="34" charset="-122"/>
                          <a:cs typeface="Arial" pitchFamily="34" charset="-120"/>
                        </a:rPr>
                        <a:t>Scope 2 (location-based)</a:t>
                      </a:r>
                      <a:endParaRPr lang="en-US" sz="1300" dirty="0">
                        <a:latin typeface="Arial" charset="0"/>
                        <a:ea typeface="Arial" charset="0"/>
                        <a:cs typeface="Arial" charset="0"/>
                      </a:endParaRPr>
                    </a:p>
                  </a:txBody>
                  <a:tcPr marL="109728" marR="109728" marT="73152" marB="73152">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300" dirty="0">
                          <a:solidFill>
                            <a:srgbClr val="121212"/>
                          </a:solidFill>
                          <a:latin typeface="Arial" pitchFamily="34" charset="0"/>
                          <a:ea typeface="Arial" pitchFamily="34" charset="-122"/>
                          <a:cs typeface="Arial" pitchFamily="34" charset="-120"/>
                        </a:rPr>
                        <a:t>3,093</a:t>
                      </a:r>
                      <a:endParaRPr lang="en-US" sz="1300" dirty="0">
                        <a:latin typeface="Arial" charset="0"/>
                        <a:ea typeface="Arial" charset="0"/>
                        <a:cs typeface="Arial" charset="0"/>
                      </a:endParaRPr>
                    </a:p>
                  </a:txBody>
                  <a:tcPr marL="109728" marR="109728" marT="73152" marB="73152">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300" dirty="0">
                          <a:solidFill>
                            <a:srgbClr val="121212"/>
                          </a:solidFill>
                          <a:latin typeface="Arial" pitchFamily="34" charset="0"/>
                          <a:ea typeface="Arial" pitchFamily="34" charset="-122"/>
                          <a:cs typeface="Arial" pitchFamily="34" charset="-120"/>
                        </a:rPr>
                        <a:t>2,398.5</a:t>
                      </a:r>
                      <a:endParaRPr lang="en-US" sz="1300" dirty="0">
                        <a:latin typeface="Arial" charset="0"/>
                        <a:ea typeface="Arial" charset="0"/>
                        <a:cs typeface="Arial" charset="0"/>
                      </a:endParaRPr>
                    </a:p>
                  </a:txBody>
                  <a:tcPr marL="109728" marR="109728" marT="73152" marB="73152">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r>
              <a:tr h="0">
                <a:tc>
                  <a:txBody>
                    <a:bodyPr/>
                    <a:lstStyle/>
                    <a:p>
                      <a:pPr algn="l" indent="0" marL="0">
                        <a:buNone/>
                      </a:pPr>
                      <a:r>
                        <a:rPr lang="en-US" sz="1300" dirty="0">
                          <a:solidFill>
                            <a:srgbClr val="121212"/>
                          </a:solidFill>
                          <a:latin typeface="Arial" pitchFamily="34" charset="0"/>
                          <a:ea typeface="Arial" pitchFamily="34" charset="-122"/>
                          <a:cs typeface="Arial" pitchFamily="34" charset="-120"/>
                        </a:rPr>
                        <a:t>Scope 3</a:t>
                      </a:r>
                      <a:endParaRPr lang="en-US" sz="1300" dirty="0">
                        <a:latin typeface="Arial" charset="0"/>
                        <a:ea typeface="Arial" charset="0"/>
                        <a:cs typeface="Arial" charset="0"/>
                      </a:endParaRPr>
                    </a:p>
                  </a:txBody>
                  <a:tcPr marL="109728" marR="109728" marT="73152" marB="73152">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300" dirty="0">
                          <a:solidFill>
                            <a:srgbClr val="121212"/>
                          </a:solidFill>
                          <a:latin typeface="Arial" pitchFamily="34" charset="0"/>
                          <a:ea typeface="Arial" pitchFamily="34" charset="-122"/>
                          <a:cs typeface="Arial" pitchFamily="34" charset="-120"/>
                        </a:rPr>
                        <a:t>2,798</a:t>
                      </a:r>
                      <a:endParaRPr lang="en-US" sz="1300" dirty="0">
                        <a:latin typeface="Arial" charset="0"/>
                        <a:ea typeface="Arial" charset="0"/>
                        <a:cs typeface="Arial" charset="0"/>
                      </a:endParaRPr>
                    </a:p>
                  </a:txBody>
                  <a:tcPr marL="109728" marR="109728" marT="73152" marB="73152">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300" dirty="0">
                          <a:solidFill>
                            <a:srgbClr val="121212"/>
                          </a:solidFill>
                          <a:latin typeface="Arial" pitchFamily="34" charset="0"/>
                          <a:ea typeface="Arial" pitchFamily="34" charset="-122"/>
                          <a:cs typeface="Arial" pitchFamily="34" charset="-120"/>
                        </a:rPr>
                        <a:t>7,356.9</a:t>
                      </a:r>
                      <a:endParaRPr lang="en-US" sz="1300" dirty="0">
                        <a:latin typeface="Arial" charset="0"/>
                        <a:ea typeface="Arial" charset="0"/>
                        <a:cs typeface="Arial" charset="0"/>
                      </a:endParaRPr>
                    </a:p>
                  </a:txBody>
                  <a:tcPr marL="109728" marR="109728" marT="73152" marB="73152">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r>
              <a:tr h="0">
                <a:tc>
                  <a:txBody>
                    <a:bodyPr/>
                    <a:lstStyle/>
                    <a:p>
                      <a:pPr algn="l" indent="0" marL="0">
                        <a:buNone/>
                      </a:pPr>
                      <a:r>
                        <a:rPr lang="en-US" sz="1300" dirty="0">
                          <a:solidFill>
                            <a:srgbClr val="121212"/>
                          </a:solidFill>
                          <a:latin typeface="Arial" pitchFamily="34" charset="0"/>
                          <a:ea typeface="Arial" pitchFamily="34" charset="-122"/>
                          <a:cs typeface="Arial" pitchFamily="34" charset="-120"/>
                        </a:rPr>
                        <a:t>Total Emissions (Scope 1+2+3)</a:t>
                      </a:r>
                      <a:endParaRPr lang="en-US" sz="1300" dirty="0">
                        <a:latin typeface="Arial" charset="0"/>
                        <a:ea typeface="Arial" charset="0"/>
                        <a:cs typeface="Arial" charset="0"/>
                      </a:endParaRPr>
                    </a:p>
                  </a:txBody>
                  <a:tcPr marL="109728" marR="109728" marT="73152" marB="73152">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300" dirty="0">
                          <a:solidFill>
                            <a:srgbClr val="121212"/>
                          </a:solidFill>
                          <a:latin typeface="Arial" pitchFamily="34" charset="0"/>
                          <a:ea typeface="Arial" pitchFamily="34" charset="-122"/>
                          <a:cs typeface="Arial" pitchFamily="34" charset="-120"/>
                        </a:rPr>
                        <a:t>10,256.4</a:t>
                      </a:r>
                      <a:endParaRPr lang="en-US" sz="1300" dirty="0">
                        <a:latin typeface="Arial" charset="0"/>
                        <a:ea typeface="Arial" charset="0"/>
                        <a:cs typeface="Arial" charset="0"/>
                      </a:endParaRPr>
                    </a:p>
                  </a:txBody>
                  <a:tcPr marL="109728" marR="109728" marT="73152" marB="73152">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300" dirty="0">
                          <a:solidFill>
                            <a:srgbClr val="121212"/>
                          </a:solidFill>
                          <a:latin typeface="Arial" pitchFamily="34" charset="0"/>
                          <a:ea typeface="Arial" pitchFamily="34" charset="-122"/>
                          <a:cs typeface="Arial" pitchFamily="34" charset="-120"/>
                        </a:rPr>
                        <a:t>10,668.0</a:t>
                      </a:r>
                      <a:endParaRPr lang="en-US" sz="1300" dirty="0">
                        <a:latin typeface="Arial" charset="0"/>
                        <a:ea typeface="Arial" charset="0"/>
                        <a:cs typeface="Arial" charset="0"/>
                      </a:endParaRPr>
                    </a:p>
                  </a:txBody>
                  <a:tcPr marL="109728" marR="109728" marT="73152" marB="73152">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r>
            </a:tbl>
          </a:graphicData>
        </a:graphic>
      </p:graphicFrame>
      <p:sp>
        <p:nvSpPr>
          <p:cNvPr id="5" name="Text 2"/>
          <p:cNvSpPr/>
          <p:nvPr/>
        </p:nvSpPr>
        <p:spPr>
          <a:xfrm>
            <a:off x="548640" y="3977640"/>
            <a:ext cx="3291840" cy="329184"/>
          </a:xfrm>
          <a:prstGeom prst="rect">
            <a:avLst/>
          </a:prstGeom>
          <a:solidFill>
            <a:srgbClr val="FDECEE"/>
          </a:solidFill>
          <a:ln/>
        </p:spPr>
        <p:txBody>
          <a:bodyPr wrap="square" lIns="0" tIns="101600" rIns="101600" bIns="0" rtlCol="0" anchor="ctr"/>
          <a:lstStyle/>
          <a:p>
            <a:pPr indent="0" marL="0">
              <a:buNone/>
            </a:pPr>
            <a:r>
              <a:rPr lang="en-GB" altLang="en-US" sz="1100" b="1" dirty="0">
                <a:solidFill>
                  <a:srgbClr val="E30613"/>
                </a:solidFill>
                <a:latin typeface="Arial" pitchFamily="34" charset="0"/>
                <a:ea typeface="Arial" pitchFamily="34" charset="-122"/>
                <a:cs typeface="Arial" pitchFamily="34" charset="-120"/>
              </a:rPr>
              <a:t>Not comparable: 2023 ↔ 2024</a:t>
            </a:r>
            <a:endParaRPr lang="en-GB" sz="1100" dirty="0"/>
          </a:p>
        </p:txBody>
      </p:sp>
      <p:sp>
        <p:nvSpPr>
          <p:cNvPr id="6" name="Text 3"/>
          <p:cNvSpPr/>
          <p:nvPr/>
        </p:nvSpPr>
        <p:spPr>
          <a:xfrm>
            <a:off x="7498080" y="1600200"/>
            <a:ext cx="4114800" cy="4206240"/>
          </a:xfrm>
          <a:prstGeom prst="rect">
            <a:avLst/>
          </a:prstGeom>
          <a:noFill/>
          <a:ln/>
        </p:spPr>
        <p:txBody>
          <a:bodyPr wrap="square" rtlCol="0" anchor="t">
            <a:normAutofit/>
          </a:bodyPr>
          <a:lstStyle/>
          <a:p>
            <a:pPr indent="0" marL="0">
              <a:buNone/>
            </a:pPr>
            <a:r>
              <a:rPr lang="en-GB" altLang="en-US" sz="1300" dirty="0">
                <a:solidFill>
                  <a:srgbClr val="121212"/>
                </a:solidFill>
                <a:latin typeface="Arial" pitchFamily="34" charset="0"/>
                <a:ea typeface="Arial" pitchFamily="34" charset="-122"/>
                <a:cs typeface="Arial" pitchFamily="34" charset="-120"/>
              </a:rPr>
              <a:t>2024 inventory was prepared on the basis of an updated calculation boundary and the GHG Protocol category structure. As the scope boundaries and category classifications differ, the scope-based results for the two years are not directly comparable; changes between scopes should not be interpreted as a genuine reduction or increase. For this reason, 2024 has been set as the base year for greenhouse gas targets.</a:t>
            </a:r>
            <a:endParaRPr lang="en-GB" sz="1300" dirty="0"/>
          </a:p>
        </p:txBody>
      </p:sp>
      <p:sp>
        <p:nvSpPr>
          <p:cNvPr id="7" name="Text 4"/>
          <p:cNvSpPr/>
          <p:nvPr/>
        </p:nvSpPr>
        <p:spPr>
          <a:xfrm>
            <a:off x="548640" y="6035040"/>
            <a:ext cx="11064240" cy="292608"/>
          </a:xfrm>
          <a:prstGeom prst="rect">
            <a:avLst/>
          </a:prstGeom>
          <a:noFill/>
          <a:ln/>
        </p:spPr>
        <p:txBody>
          <a:bodyPr wrap="square" rtlCol="0" anchor="ctr"/>
          <a:lstStyle/>
          <a:p>
            <a:pPr indent="0" marL="0">
              <a:buNone/>
            </a:pPr>
            <a:r>
              <a:rPr lang="en-GB" altLang="en-US" sz="800" dirty="0">
                <a:solidFill>
                  <a:srgbClr val="5D6578"/>
                </a:solidFill>
                <a:latin typeface="Arial" pitchFamily="34" charset="0"/>
                <a:ea typeface="Arial" pitchFamily="34" charset="-122"/>
                <a:cs typeface="Arial" pitchFamily="34" charset="-120"/>
              </a:rPr>
              <a:t>Source: ENCO 2024 Sustainability Report, p.39</a:t>
            </a:r>
            <a:endParaRPr lang="en-GB" sz="800" dirty="0"/>
          </a:p>
        </p:txBody>
      </p:sp>
      <p:sp>
        <p:nvSpPr>
          <p:cNvPr id="25" name="Slide Number Placeholder 0"/>
          <p:cNvSpPr>
            <a:spLocks noGrp="1"/>
          </p:cNvSpPr>
          <p:nvPr>
            <p:ph type="sldNum" sz="quarter" idx="4294967295"/>
          </p:nvPr>
        </p:nvSpPr>
        <p:spPr>
          <a:xfrm>
            <a:off x="11183112" y="6419088"/>
            <a:ext cx="45720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5D6578"/>
                </a:solidFill>
                <a:latin typeface="Arial"/>
                <a:ea typeface="Arial"/>
                <a:cs typeface="Aria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365760"/>
            <a:ext cx="724205" cy="256032"/>
          </a:xfrm>
          <a:prstGeom prst="rect">
            <a:avLst/>
          </a:prstGeom>
          <a:solidFill>
            <a:srgbClr val="18233E"/>
          </a:solidFill>
          <a:ln/>
        </p:spPr>
        <p:txBody>
          <a:bodyPr wrap="square" lIns="0" tIns="76200" rIns="76200" bIns="0" rtlCol="0" anchor="ctr"/>
          <a:lstStyle/>
          <a:p>
            <a:pPr indent="0" marL="0">
              <a:buNone/>
            </a:pPr>
            <a:r>
              <a:rPr lang="en-GB" altLang="en-US" sz="900" b="1" spc="50" kern="0" dirty="0">
                <a:solidFill>
                  <a:srgbClr val="FFFFFF"/>
                </a:solidFill>
                <a:latin typeface="Arial" pitchFamily="34" charset="0"/>
                <a:ea typeface="Arial" pitchFamily="34" charset="-122"/>
                <a:cs typeface="Arial" pitchFamily="34" charset="-120"/>
              </a:rPr>
              <a:t>PLANET</a:t>
            </a:r>
            <a:endParaRPr lang="en-GB" sz="900" dirty="0"/>
          </a:p>
        </p:txBody>
      </p:sp>
      <p:sp>
        <p:nvSpPr>
          <p:cNvPr id="3" name="Text 1"/>
          <p:cNvSpPr/>
          <p:nvPr/>
        </p:nvSpPr>
        <p:spPr>
          <a:xfrm>
            <a:off x="548640" y="713232"/>
            <a:ext cx="10149840" cy="566928"/>
          </a:xfrm>
          <a:prstGeom prst="rect">
            <a:avLst/>
          </a:prstGeom>
          <a:noFill/>
          <a:ln/>
        </p:spPr>
        <p:txBody>
          <a:bodyPr wrap="square" rtlCol="0" anchor="t">
            <a:normAutofit/>
          </a:bodyPr>
          <a:lstStyle/>
          <a:p>
            <a:pPr indent="0" marL="0">
              <a:buNone/>
            </a:pPr>
            <a:r>
              <a:rPr lang="en-GB" altLang="en-US" sz="2600" b="1" dirty="0">
                <a:solidFill>
                  <a:srgbClr val="18233E"/>
                </a:solidFill>
                <a:latin typeface="Arial" pitchFamily="34" charset="0"/>
                <a:ea typeface="Arial" pitchFamily="34" charset="-122"/>
                <a:cs typeface="Arial" pitchFamily="34" charset="-120"/>
              </a:rPr>
              <a:t>Transport modes: intensity and share</a:t>
            </a:r>
            <a:endParaRPr lang="en-GB" sz="2600" dirty="0"/>
          </a:p>
        </p:txBody>
      </p:sp>
      <p:sp>
        <p:nvSpPr>
          <p:cNvPr id="4" name="Text 2"/>
          <p:cNvSpPr/>
          <p:nvPr/>
        </p:nvSpPr>
        <p:spPr>
          <a:xfrm>
            <a:off x="548640" y="1417320"/>
            <a:ext cx="5303520" cy="320040"/>
          </a:xfrm>
          <a:prstGeom prst="rect">
            <a:avLst/>
          </a:prstGeom>
          <a:noFill/>
          <a:ln/>
        </p:spPr>
        <p:txBody>
          <a:bodyPr wrap="square" rtlCol="0" anchor="t"/>
          <a:lstStyle/>
          <a:p>
            <a:pPr indent="0" marL="0">
              <a:buNone/>
            </a:pPr>
            <a:r>
              <a:rPr lang="en-GB" altLang="en-US" sz="1200" b="1" dirty="0">
                <a:solidFill>
                  <a:srgbClr val="18233E"/>
                </a:solidFill>
                <a:latin typeface="Arial" pitchFamily="34" charset="0"/>
                <a:ea typeface="Arial" pitchFamily="34" charset="-122"/>
                <a:cs typeface="Arial" pitchFamily="34" charset="-120"/>
              </a:rPr>
              <a:t>Emission intensity (g CO₂e/tkm)</a:t>
            </a:r>
            <a:endParaRPr lang="en-GB" sz="1200" dirty="0"/>
          </a:p>
        </p:txBody>
      </p:sp>
      <p:graphicFrame>
        <p:nvGraphicFramePr>
          <p:cNvPr id="5" name="Chart 0" descr=""/>
          <p:cNvGraphicFramePr/>
          <p:nvPr/>
        </p:nvGraphicFramePr>
        <p:xfrm>
          <a:off x="548640" y="1737360"/>
          <a:ext cx="5303520" cy="2468880"/>
        </p:xfrm>
        <a:graphic xmlns:a="http://schemas.openxmlformats.org/drawingml/2006/main">
          <a:graphicData uri="http://schemas.openxmlformats.org/drawingml/2006/chart">
            <c:chart xmlns:c="http://schemas.openxmlformats.org/drawingml/2006/chart" r:id="rId1"/>
          </a:graphicData>
        </a:graphic>
      </p:graphicFrame>
      <p:sp>
        <p:nvSpPr>
          <p:cNvPr id="6" name="Text 3"/>
          <p:cNvSpPr/>
          <p:nvPr/>
        </p:nvSpPr>
        <p:spPr>
          <a:xfrm>
            <a:off x="6309360" y="1417320"/>
            <a:ext cx="5303520" cy="320040"/>
          </a:xfrm>
          <a:prstGeom prst="rect">
            <a:avLst/>
          </a:prstGeom>
          <a:noFill/>
          <a:ln/>
        </p:spPr>
        <p:txBody>
          <a:bodyPr wrap="square" rtlCol="0" anchor="t"/>
          <a:lstStyle/>
          <a:p>
            <a:pPr indent="0" marL="0">
              <a:buNone/>
            </a:pPr>
            <a:r>
              <a:rPr lang="en-GB" altLang="en-US" sz="1200" b="1" dirty="0">
                <a:solidFill>
                  <a:srgbClr val="18233E"/>
                </a:solidFill>
                <a:latin typeface="Arial" pitchFamily="34" charset="0"/>
                <a:ea typeface="Arial" pitchFamily="34" charset="-122"/>
                <a:cs typeface="Arial" pitchFamily="34" charset="-120"/>
              </a:rPr>
              <a:t>Share of transport work vs share of emissions</a:t>
            </a:r>
            <a:endParaRPr lang="en-GB" sz="1200" dirty="0"/>
          </a:p>
        </p:txBody>
      </p:sp>
      <p:graphicFrame>
        <p:nvGraphicFramePr>
          <p:cNvPr id="7" name="Chart 1" descr=""/>
          <p:cNvGraphicFramePr/>
          <p:nvPr/>
        </p:nvGraphicFramePr>
        <p:xfrm>
          <a:off x="6309360" y="1737360"/>
          <a:ext cx="5303520" cy="2468880"/>
        </p:xfrm>
        <a:graphic xmlns:a="http://schemas.openxmlformats.org/drawingml/2006/main">
          <a:graphicData uri="http://schemas.openxmlformats.org/drawingml/2006/chart">
            <c:chart xmlns:c="http://schemas.openxmlformats.org/drawingml/2006/chart" r:id="rId2"/>
          </a:graphicData>
        </a:graphic>
      </p:graphicFrame>
      <p:sp>
        <p:nvSpPr>
          <p:cNvPr id="8" name="Text 4"/>
          <p:cNvSpPr/>
          <p:nvPr/>
        </p:nvSpPr>
        <p:spPr>
          <a:xfrm>
            <a:off x="548640" y="4343400"/>
            <a:ext cx="11064240" cy="1645920"/>
          </a:xfrm>
          <a:prstGeom prst="rect">
            <a:avLst/>
          </a:prstGeom>
          <a:noFill/>
          <a:ln/>
        </p:spPr>
        <p:txBody>
          <a:bodyPr wrap="square" rtlCol="0" anchor="t">
            <a:normAutofit/>
          </a:bodyPr>
          <a:lstStyle/>
          <a:p>
            <a:pPr indent="0" marL="0">
              <a:buNone/>
            </a:pPr>
            <a:r>
              <a:rPr lang="en-GB" altLang="en-US" sz="1100" dirty="0">
                <a:solidFill>
                  <a:srgbClr val="121212"/>
                </a:solidFill>
                <a:latin typeface="Arial" pitchFamily="34" charset="0"/>
                <a:ea typeface="Arial" pitchFamily="34" charset="-122"/>
                <a:cs typeface="Arial" pitchFamily="34" charset="-120"/>
              </a:rPr>
              <a:t>The difference in emissions intensity between transport modes reveals the most important lever of our decarbonisation strategy. Air freight accounts for only 4.3% of total tonne-kilometres yet generates 45.0% of transport-related emissions. Sea freight, by contrast, carries 78.5% of tonne-kilometres but accounts for only 12.9% of emissions. Per tonne-kilometre, sea freight generates approximately 64 times lower emissions than air freight.</a:t>
            </a:r>
            <a:endParaRPr lang="en-GB" sz="1100" dirty="0"/>
          </a:p>
          <a:p>
            <a:pPr indent="0" marL="0">
              <a:spcBef>
                <a:spcPts val="600"/>
              </a:spcBef>
              <a:buNone/>
            </a:pPr>
            <a:r>
              <a:rPr lang="en-GB" altLang="en-US" sz="900" dirty="0">
                <a:solidFill>
                  <a:srgbClr val="5D6578"/>
                </a:solidFill>
                <a:latin typeface="Arial" pitchFamily="34" charset="0"/>
                <a:ea typeface="Arial" pitchFamily="34" charset="-122"/>
                <a:cs typeface="Arial" pitchFamily="34" charset="-120"/>
              </a:rPr>
              <a:t>* calculated value: Transport-work shares are calculated from the tkm values in the table divided by the total (67,464,867 tkm); the air (4.3%) and sea (78.5%) shares also appear in the text.</a:t>
            </a:r>
            <a:endParaRPr lang="en-GB" sz="1100" dirty="0"/>
          </a:p>
        </p:txBody>
      </p:sp>
      <p:sp>
        <p:nvSpPr>
          <p:cNvPr id="9" name="Text 5"/>
          <p:cNvSpPr/>
          <p:nvPr/>
        </p:nvSpPr>
        <p:spPr>
          <a:xfrm>
            <a:off x="548640" y="6035040"/>
            <a:ext cx="11064240" cy="292608"/>
          </a:xfrm>
          <a:prstGeom prst="rect">
            <a:avLst/>
          </a:prstGeom>
          <a:noFill/>
          <a:ln/>
        </p:spPr>
        <p:txBody>
          <a:bodyPr wrap="square" rtlCol="0" anchor="ctr"/>
          <a:lstStyle/>
          <a:p>
            <a:pPr indent="0" marL="0">
              <a:buNone/>
            </a:pPr>
            <a:r>
              <a:rPr lang="en-GB" altLang="en-US" sz="800" dirty="0">
                <a:solidFill>
                  <a:srgbClr val="5D6578"/>
                </a:solidFill>
                <a:latin typeface="Arial" pitchFamily="34" charset="0"/>
                <a:ea typeface="Arial" pitchFamily="34" charset="-122"/>
                <a:cs typeface="Arial" pitchFamily="34" charset="-120"/>
              </a:rPr>
              <a:t>Source: ENCO 2024 Sustainability Report, p.39</a:t>
            </a:r>
            <a:endParaRPr lang="en-GB" sz="800" dirty="0"/>
          </a:p>
        </p:txBody>
      </p:sp>
      <p:sp>
        <p:nvSpPr>
          <p:cNvPr id="25" name="Slide Number Placeholder 0"/>
          <p:cNvSpPr>
            <a:spLocks noGrp="1"/>
          </p:cNvSpPr>
          <p:nvPr>
            <p:ph type="sldNum" sz="quarter" idx="4294967295"/>
          </p:nvPr>
        </p:nvSpPr>
        <p:spPr>
          <a:xfrm>
            <a:off x="11183112" y="6419088"/>
            <a:ext cx="45720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5D6578"/>
                </a:solidFill>
                <a:latin typeface="Arial"/>
                <a:ea typeface="Arial"/>
                <a:cs typeface="Aria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365760"/>
            <a:ext cx="724205" cy="256032"/>
          </a:xfrm>
          <a:prstGeom prst="rect">
            <a:avLst/>
          </a:prstGeom>
          <a:solidFill>
            <a:srgbClr val="18233E"/>
          </a:solidFill>
          <a:ln/>
        </p:spPr>
        <p:txBody>
          <a:bodyPr wrap="square" lIns="0" tIns="76200" rIns="76200" bIns="0" rtlCol="0" anchor="ctr"/>
          <a:lstStyle/>
          <a:p>
            <a:pPr indent="0" marL="0">
              <a:buNone/>
            </a:pPr>
            <a:r>
              <a:rPr lang="en-GB" altLang="en-US" sz="900" b="1" spc="50" kern="0" dirty="0">
                <a:solidFill>
                  <a:srgbClr val="FFFFFF"/>
                </a:solidFill>
                <a:latin typeface="Arial" pitchFamily="34" charset="0"/>
                <a:ea typeface="Arial" pitchFamily="34" charset="-122"/>
                <a:cs typeface="Arial" pitchFamily="34" charset="-120"/>
              </a:rPr>
              <a:t>PLANET</a:t>
            </a:r>
            <a:endParaRPr lang="en-GB" sz="900" dirty="0"/>
          </a:p>
        </p:txBody>
      </p:sp>
      <p:sp>
        <p:nvSpPr>
          <p:cNvPr id="3" name="Text 1"/>
          <p:cNvSpPr/>
          <p:nvPr/>
        </p:nvSpPr>
        <p:spPr>
          <a:xfrm>
            <a:off x="548640" y="713232"/>
            <a:ext cx="10149840" cy="566928"/>
          </a:xfrm>
          <a:prstGeom prst="rect">
            <a:avLst/>
          </a:prstGeom>
          <a:noFill/>
          <a:ln/>
        </p:spPr>
        <p:txBody>
          <a:bodyPr wrap="square" rtlCol="0" anchor="t">
            <a:normAutofit/>
          </a:bodyPr>
          <a:lstStyle/>
          <a:p>
            <a:pPr indent="0" marL="0">
              <a:buNone/>
            </a:pPr>
            <a:r>
              <a:rPr lang="en-GB" altLang="en-US" sz="2600" b="1" dirty="0">
                <a:solidFill>
                  <a:srgbClr val="18233E"/>
                </a:solidFill>
                <a:latin typeface="Arial" pitchFamily="34" charset="0"/>
                <a:ea typeface="Arial" pitchFamily="34" charset="-122"/>
                <a:cs typeface="Arial" pitchFamily="34" charset="-120"/>
              </a:rPr>
              <a:t>Energy and water consumption</a:t>
            </a:r>
            <a:endParaRPr lang="en-GB" sz="2600" dirty="0"/>
          </a:p>
        </p:txBody>
      </p:sp>
      <p:sp>
        <p:nvSpPr>
          <p:cNvPr id="4" name="Text 2"/>
          <p:cNvSpPr/>
          <p:nvPr/>
        </p:nvSpPr>
        <p:spPr>
          <a:xfrm>
            <a:off x="548640" y="1417320"/>
            <a:ext cx="3566160" cy="320040"/>
          </a:xfrm>
          <a:prstGeom prst="rect">
            <a:avLst/>
          </a:prstGeom>
          <a:noFill/>
          <a:ln/>
        </p:spPr>
        <p:txBody>
          <a:bodyPr wrap="square" rtlCol="0" anchor="t"/>
          <a:lstStyle/>
          <a:p>
            <a:pPr indent="0" marL="0">
              <a:buNone/>
            </a:pPr>
            <a:r>
              <a:rPr lang="en-GB" altLang="en-US" sz="1200" b="1" dirty="0">
                <a:solidFill>
                  <a:srgbClr val="18233E"/>
                </a:solidFill>
                <a:latin typeface="Arial" pitchFamily="34" charset="0"/>
                <a:ea typeface="Arial" pitchFamily="34" charset="-122"/>
                <a:cs typeface="Arial" pitchFamily="34" charset="-120"/>
              </a:rPr>
              <a:t>Electricity consumption (MWh)</a:t>
            </a:r>
            <a:endParaRPr lang="en-GB" sz="1200" dirty="0"/>
          </a:p>
        </p:txBody>
      </p:sp>
      <p:graphicFrame>
        <p:nvGraphicFramePr>
          <p:cNvPr id="5" name="Chart 0" descr=""/>
          <p:cNvGraphicFramePr/>
          <p:nvPr/>
        </p:nvGraphicFramePr>
        <p:xfrm>
          <a:off x="548640" y="1737360"/>
          <a:ext cx="3566160" cy="2743200"/>
        </p:xfrm>
        <a:graphic xmlns:a="http://schemas.openxmlformats.org/drawingml/2006/main">
          <a:graphicData uri="http://schemas.openxmlformats.org/drawingml/2006/chart">
            <c:chart xmlns:c="http://schemas.openxmlformats.org/drawingml/2006/chart" r:id="rId1"/>
          </a:graphicData>
        </a:graphic>
      </p:graphicFrame>
      <p:sp>
        <p:nvSpPr>
          <p:cNvPr id="6" name="Text 3"/>
          <p:cNvSpPr/>
          <p:nvPr/>
        </p:nvSpPr>
        <p:spPr>
          <a:xfrm>
            <a:off x="4297680" y="1417320"/>
            <a:ext cx="3566160" cy="320040"/>
          </a:xfrm>
          <a:prstGeom prst="rect">
            <a:avLst/>
          </a:prstGeom>
          <a:noFill/>
          <a:ln/>
        </p:spPr>
        <p:txBody>
          <a:bodyPr wrap="square" rtlCol="0" anchor="t"/>
          <a:lstStyle/>
          <a:p>
            <a:pPr indent="0" marL="0">
              <a:buNone/>
            </a:pPr>
            <a:r>
              <a:rPr lang="en-GB" altLang="en-US" sz="1200" b="1" dirty="0">
                <a:solidFill>
                  <a:srgbClr val="18233E"/>
                </a:solidFill>
                <a:latin typeface="Arial" pitchFamily="34" charset="0"/>
                <a:ea typeface="Arial" pitchFamily="34" charset="-122"/>
                <a:cs typeface="Arial" pitchFamily="34" charset="-120"/>
              </a:rPr>
              <a:t>Natural gas consumption (m³)</a:t>
            </a:r>
            <a:endParaRPr lang="en-GB" sz="1200" dirty="0"/>
          </a:p>
        </p:txBody>
      </p:sp>
      <p:graphicFrame>
        <p:nvGraphicFramePr>
          <p:cNvPr id="7" name="Chart 1" descr=""/>
          <p:cNvGraphicFramePr/>
          <p:nvPr/>
        </p:nvGraphicFramePr>
        <p:xfrm>
          <a:off x="4297680" y="1737360"/>
          <a:ext cx="3566160" cy="2743200"/>
        </p:xfrm>
        <a:graphic xmlns:a="http://schemas.openxmlformats.org/drawingml/2006/main">
          <a:graphicData uri="http://schemas.openxmlformats.org/drawingml/2006/chart">
            <c:chart xmlns:c="http://schemas.openxmlformats.org/drawingml/2006/chart" r:id="rId2"/>
          </a:graphicData>
        </a:graphic>
      </p:graphicFrame>
      <p:sp>
        <p:nvSpPr>
          <p:cNvPr id="8" name="Text 4"/>
          <p:cNvSpPr/>
          <p:nvPr/>
        </p:nvSpPr>
        <p:spPr>
          <a:xfrm>
            <a:off x="8046720" y="1417320"/>
            <a:ext cx="3566160" cy="320040"/>
          </a:xfrm>
          <a:prstGeom prst="rect">
            <a:avLst/>
          </a:prstGeom>
          <a:noFill/>
          <a:ln/>
        </p:spPr>
        <p:txBody>
          <a:bodyPr wrap="square" rtlCol="0" anchor="t"/>
          <a:lstStyle/>
          <a:p>
            <a:pPr indent="0" marL="0">
              <a:buNone/>
            </a:pPr>
            <a:r>
              <a:rPr lang="en-GB" altLang="en-US" sz="1200" b="1" dirty="0">
                <a:solidFill>
                  <a:srgbClr val="18233E"/>
                </a:solidFill>
                <a:latin typeface="Arial" pitchFamily="34" charset="0"/>
                <a:ea typeface="Arial" pitchFamily="34" charset="-122"/>
                <a:cs typeface="Arial" pitchFamily="34" charset="-120"/>
              </a:rPr>
              <a:t>Drinking (mains) water (m³)</a:t>
            </a:r>
            <a:endParaRPr lang="en-GB" sz="1200" dirty="0"/>
          </a:p>
        </p:txBody>
      </p:sp>
      <p:graphicFrame>
        <p:nvGraphicFramePr>
          <p:cNvPr id="9" name="Chart 2" descr=""/>
          <p:cNvGraphicFramePr/>
          <p:nvPr/>
        </p:nvGraphicFramePr>
        <p:xfrm>
          <a:off x="8046720" y="1737360"/>
          <a:ext cx="3566160" cy="2743200"/>
        </p:xfrm>
        <a:graphic xmlns:a="http://schemas.openxmlformats.org/drawingml/2006/main">
          <a:graphicData uri="http://schemas.openxmlformats.org/drawingml/2006/chart">
            <c:chart xmlns:c="http://schemas.openxmlformats.org/drawingml/2006/chart" r:id="rId3"/>
          </a:graphicData>
        </a:graphic>
      </p:graphicFrame>
      <p:sp>
        <p:nvSpPr>
          <p:cNvPr id="10" name="Text 5"/>
          <p:cNvSpPr/>
          <p:nvPr/>
        </p:nvSpPr>
        <p:spPr>
          <a:xfrm>
            <a:off x="548640" y="4572000"/>
            <a:ext cx="7315200" cy="1280160"/>
          </a:xfrm>
          <a:prstGeom prst="rect">
            <a:avLst/>
          </a:prstGeom>
          <a:noFill/>
          <a:ln/>
        </p:spPr>
        <p:txBody>
          <a:bodyPr wrap="square" rtlCol="0" anchor="t"/>
          <a:lstStyle/>
          <a:p>
            <a:pPr indent="0" marL="0">
              <a:buNone/>
            </a:pPr>
            <a:r>
              <a:rPr lang="en-GB" altLang="en-US" sz="1100" b="1" dirty="0">
                <a:solidFill>
                  <a:srgbClr val="121212"/>
                </a:solidFill>
                <a:latin typeface="Arial" pitchFamily="34" charset="0"/>
                <a:ea typeface="Arial" pitchFamily="34" charset="-122"/>
                <a:cs typeface="Arial" pitchFamily="34" charset="-120"/>
              </a:rPr>
              <a:t>Renewable energy consumption: 0</a:t>
            </a:r>
            <a:endParaRPr lang="en-GB" sz="1100" dirty="0"/>
          </a:p>
          <a:p>
            <a:pPr indent="0" marL="0">
              <a:buNone/>
            </a:pPr>
            <a:r>
              <a:rPr lang="en-GB" altLang="en-US" sz="1100" dirty="0">
                <a:solidFill>
                  <a:srgbClr val="5D6578"/>
                </a:solidFill>
                <a:latin typeface="Arial" pitchFamily="34" charset="0"/>
                <a:ea typeface="Arial" pitchFamily="34" charset="-122"/>
                <a:cs typeface="Arial" pitchFamily="34" charset="-120"/>
              </a:rPr>
              <a:t>As no renewable energy procurement or I-REC certificates were in place in 2024, the market-based value is equal to the location-based value.</a:t>
            </a:r>
            <a:endParaRPr lang="en-GB" sz="1100" dirty="0"/>
          </a:p>
        </p:txBody>
      </p:sp>
      <p:sp>
        <p:nvSpPr>
          <p:cNvPr id="11" name="Text 6"/>
          <p:cNvSpPr/>
          <p:nvPr/>
        </p:nvSpPr>
        <p:spPr>
          <a:xfrm>
            <a:off x="8046720" y="4572000"/>
            <a:ext cx="3566160" cy="457200"/>
          </a:xfrm>
          <a:prstGeom prst="rect">
            <a:avLst/>
          </a:prstGeom>
          <a:noFill/>
          <a:ln/>
        </p:spPr>
        <p:txBody>
          <a:bodyPr wrap="square" rtlCol="0" anchor="t"/>
          <a:lstStyle/>
          <a:p>
            <a:pPr indent="0" marL="0">
              <a:buNone/>
            </a:pPr>
            <a:r>
              <a:rPr lang="en-GB" altLang="en-US" sz="1100" b="1" dirty="0">
                <a:solidFill>
                  <a:srgbClr val="121212"/>
                </a:solidFill>
                <a:latin typeface="Arial" pitchFamily="34" charset="0"/>
                <a:ea typeface="Arial" pitchFamily="34" charset="-122"/>
                <a:cs typeface="Arial" pitchFamily="34" charset="-120"/>
              </a:rPr>
              <a:t>17.3% lower than 2023</a:t>
            </a:r>
            <a:endParaRPr lang="en-GB" sz="1100" dirty="0"/>
          </a:p>
        </p:txBody>
      </p:sp>
      <p:sp>
        <p:nvSpPr>
          <p:cNvPr id="12" name="Text 7"/>
          <p:cNvSpPr/>
          <p:nvPr/>
        </p:nvSpPr>
        <p:spPr>
          <a:xfrm>
            <a:off x="548640" y="6035040"/>
            <a:ext cx="11064240" cy="292608"/>
          </a:xfrm>
          <a:prstGeom prst="rect">
            <a:avLst/>
          </a:prstGeom>
          <a:noFill/>
          <a:ln/>
        </p:spPr>
        <p:txBody>
          <a:bodyPr wrap="square" rtlCol="0" anchor="ctr"/>
          <a:lstStyle/>
          <a:p>
            <a:pPr indent="0" marL="0">
              <a:buNone/>
            </a:pPr>
            <a:r>
              <a:rPr lang="en-GB" altLang="en-US" sz="800" dirty="0">
                <a:solidFill>
                  <a:srgbClr val="5D6578"/>
                </a:solidFill>
                <a:latin typeface="Arial" pitchFamily="34" charset="0"/>
                <a:ea typeface="Arial" pitchFamily="34" charset="-122"/>
                <a:cs typeface="Arial" pitchFamily="34" charset="-120"/>
              </a:rPr>
              <a:t>Source: ENCO 2024 Sustainability Report, p.36, p.62, p.39, p.34</a:t>
            </a:r>
            <a:endParaRPr lang="en-GB" sz="800" dirty="0"/>
          </a:p>
        </p:txBody>
      </p:sp>
      <p:sp>
        <p:nvSpPr>
          <p:cNvPr id="25" name="Slide Number Placeholder 0"/>
          <p:cNvSpPr>
            <a:spLocks noGrp="1"/>
          </p:cNvSpPr>
          <p:nvPr>
            <p:ph type="sldNum" sz="quarter" idx="4294967295"/>
          </p:nvPr>
        </p:nvSpPr>
        <p:spPr>
          <a:xfrm>
            <a:off x="11183112" y="6419088"/>
            <a:ext cx="45720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5D6578"/>
                </a:solidFill>
                <a:latin typeface="Arial"/>
                <a:ea typeface="Arial"/>
                <a:cs typeface="Aria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365760"/>
            <a:ext cx="724205" cy="256032"/>
          </a:xfrm>
          <a:prstGeom prst="rect">
            <a:avLst/>
          </a:prstGeom>
          <a:solidFill>
            <a:srgbClr val="18233E"/>
          </a:solidFill>
          <a:ln/>
        </p:spPr>
        <p:txBody>
          <a:bodyPr wrap="square" lIns="0" tIns="76200" rIns="76200" bIns="0" rtlCol="0" anchor="ctr"/>
          <a:lstStyle/>
          <a:p>
            <a:pPr indent="0" marL="0">
              <a:buNone/>
            </a:pPr>
            <a:r>
              <a:rPr lang="en-GB" altLang="en-US" sz="900" b="1" spc="50" kern="0" dirty="0">
                <a:solidFill>
                  <a:srgbClr val="FFFFFF"/>
                </a:solidFill>
                <a:latin typeface="Arial" pitchFamily="34" charset="0"/>
                <a:ea typeface="Arial" pitchFamily="34" charset="-122"/>
                <a:cs typeface="Arial" pitchFamily="34" charset="-120"/>
              </a:rPr>
              <a:t>PEOPLE</a:t>
            </a:r>
            <a:endParaRPr lang="en-GB" sz="900" dirty="0"/>
          </a:p>
        </p:txBody>
      </p:sp>
      <p:sp>
        <p:nvSpPr>
          <p:cNvPr id="3" name="Text 1"/>
          <p:cNvSpPr/>
          <p:nvPr/>
        </p:nvSpPr>
        <p:spPr>
          <a:xfrm>
            <a:off x="548640" y="713232"/>
            <a:ext cx="10149840" cy="566928"/>
          </a:xfrm>
          <a:prstGeom prst="rect">
            <a:avLst/>
          </a:prstGeom>
          <a:noFill/>
          <a:ln/>
        </p:spPr>
        <p:txBody>
          <a:bodyPr wrap="square" rtlCol="0" anchor="t">
            <a:normAutofit/>
          </a:bodyPr>
          <a:lstStyle/>
          <a:p>
            <a:pPr indent="0" marL="0">
              <a:buNone/>
            </a:pPr>
            <a:r>
              <a:rPr lang="en-GB" altLang="en-US" sz="2600" b="1" dirty="0">
                <a:solidFill>
                  <a:srgbClr val="18233E"/>
                </a:solidFill>
                <a:latin typeface="Arial" pitchFamily="34" charset="0"/>
                <a:ea typeface="Arial" pitchFamily="34" charset="-122"/>
                <a:cs typeface="Arial" pitchFamily="34" charset="-120"/>
              </a:rPr>
              <a:t>Employees and occupational health and safety</a:t>
            </a:r>
            <a:endParaRPr lang="en-GB" sz="2600" dirty="0"/>
          </a:p>
        </p:txBody>
      </p:sp>
      <p:sp>
        <p:nvSpPr>
          <p:cNvPr id="4" name="Shape 2"/>
          <p:cNvSpPr/>
          <p:nvPr/>
        </p:nvSpPr>
        <p:spPr>
          <a:xfrm>
            <a:off x="548640" y="1463040"/>
            <a:ext cx="3566160" cy="1234440"/>
          </a:xfrm>
          <a:prstGeom prst="rect">
            <a:avLst/>
          </a:prstGeom>
          <a:solidFill>
            <a:srgbClr val="FFFFFF"/>
          </a:solidFill>
          <a:ln w="9525">
            <a:solidFill>
              <a:srgbClr val="D9D9D6"/>
            </a:solidFill>
            <a:prstDash val="solid"/>
          </a:ln>
        </p:spPr>
      </p:sp>
      <p:sp>
        <p:nvSpPr>
          <p:cNvPr id="5" name="Text 3"/>
          <p:cNvSpPr/>
          <p:nvPr/>
        </p:nvSpPr>
        <p:spPr>
          <a:xfrm>
            <a:off x="658368" y="1517904"/>
            <a:ext cx="3346704" cy="1143000"/>
          </a:xfrm>
          <a:prstGeom prst="rect">
            <a:avLst/>
          </a:prstGeom>
          <a:noFill/>
          <a:ln/>
        </p:spPr>
        <p:txBody>
          <a:bodyPr wrap="square" rtlCol="0" anchor="t"/>
          <a:lstStyle/>
          <a:p>
            <a:pPr indent="0" marL="0">
              <a:buNone/>
            </a:pPr>
            <a:r>
              <a:rPr lang="en-GB" altLang="en-US" sz="2800" b="1" dirty="0">
                <a:solidFill>
                  <a:srgbClr val="18233E"/>
                </a:solidFill>
                <a:latin typeface="Arial" pitchFamily="34" charset="0"/>
                <a:ea typeface="Arial" pitchFamily="34" charset="-122"/>
                <a:cs typeface="Arial" pitchFamily="34" charset="-120"/>
              </a:rPr>
              <a:t>173</a:t>
            </a:r>
            <a:endParaRPr lang="en-GB" sz="2800" dirty="0"/>
          </a:p>
          <a:p>
            <a:pPr indent="0" marL="0">
              <a:buNone/>
            </a:pPr>
            <a:r>
              <a:rPr lang="en-GB" altLang="en-US" sz="1100" dirty="0">
                <a:solidFill>
                  <a:srgbClr val="121212"/>
                </a:solidFill>
                <a:latin typeface="Arial" pitchFamily="34" charset="0"/>
                <a:ea typeface="Arial" pitchFamily="34" charset="-122"/>
                <a:cs typeface="Arial" pitchFamily="34" charset="-120"/>
              </a:rPr>
              <a:t>Employees (31.12.2024)</a:t>
            </a:r>
            <a:pPr indent="0" marL="0">
              <a:buNone/>
            </a:pPr>
            <a:r>
              <a:rPr lang="en-GB" altLang="en-US" sz="800" dirty="0">
                <a:solidFill>
                  <a:srgbClr val="5D6578"/>
                </a:solidFill>
                <a:latin typeface="Arial" pitchFamily="34" charset="0"/>
                <a:ea typeface="Arial" pitchFamily="34" charset="-122"/>
                <a:cs typeface="Arial" pitchFamily="34" charset="-120"/>
              </a:rPr>
              <a:t>  p.53</a:t>
            </a:r>
            <a:endParaRPr lang="en-GB" sz="2800" dirty="0"/>
          </a:p>
        </p:txBody>
      </p:sp>
      <p:sp>
        <p:nvSpPr>
          <p:cNvPr id="6" name="Shape 4"/>
          <p:cNvSpPr/>
          <p:nvPr/>
        </p:nvSpPr>
        <p:spPr>
          <a:xfrm>
            <a:off x="4297680" y="1463040"/>
            <a:ext cx="3566160" cy="1234440"/>
          </a:xfrm>
          <a:prstGeom prst="rect">
            <a:avLst/>
          </a:prstGeom>
          <a:solidFill>
            <a:srgbClr val="FFFFFF"/>
          </a:solidFill>
          <a:ln w="9525">
            <a:solidFill>
              <a:srgbClr val="D9D9D6"/>
            </a:solidFill>
            <a:prstDash val="solid"/>
          </a:ln>
        </p:spPr>
      </p:sp>
      <p:sp>
        <p:nvSpPr>
          <p:cNvPr id="7" name="Text 5"/>
          <p:cNvSpPr/>
          <p:nvPr/>
        </p:nvSpPr>
        <p:spPr>
          <a:xfrm>
            <a:off x="4407408" y="1517904"/>
            <a:ext cx="3346704" cy="1143000"/>
          </a:xfrm>
          <a:prstGeom prst="rect">
            <a:avLst/>
          </a:prstGeom>
          <a:noFill/>
          <a:ln/>
        </p:spPr>
        <p:txBody>
          <a:bodyPr wrap="square" rtlCol="0" anchor="t"/>
          <a:lstStyle/>
          <a:p>
            <a:pPr indent="0" marL="0">
              <a:buNone/>
            </a:pPr>
            <a:r>
              <a:rPr lang="en-GB" altLang="en-US" sz="2800" b="1" dirty="0">
                <a:solidFill>
                  <a:srgbClr val="18233E"/>
                </a:solidFill>
                <a:latin typeface="Arial" pitchFamily="34" charset="0"/>
                <a:ea typeface="Arial" pitchFamily="34" charset="-122"/>
                <a:cs typeface="Arial" pitchFamily="34" charset="-120"/>
              </a:rPr>
              <a:t>0</a:t>
            </a:r>
            <a:endParaRPr lang="en-GB" sz="2800" dirty="0"/>
          </a:p>
          <a:p>
            <a:pPr indent="0" marL="0">
              <a:buNone/>
            </a:pPr>
            <a:r>
              <a:rPr lang="en-GB" altLang="en-US" sz="1100" dirty="0">
                <a:solidFill>
                  <a:srgbClr val="121212"/>
                </a:solidFill>
                <a:latin typeface="Arial" pitchFamily="34" charset="0"/>
                <a:ea typeface="Arial" pitchFamily="34" charset="-122"/>
                <a:cs typeface="Arial" pitchFamily="34" charset="-120"/>
              </a:rPr>
              <a:t>Occupational accidents (2022–2024)</a:t>
            </a:r>
            <a:pPr indent="0" marL="0">
              <a:buNone/>
            </a:pPr>
            <a:r>
              <a:rPr lang="en-GB" altLang="en-US" sz="800" dirty="0">
                <a:solidFill>
                  <a:srgbClr val="5D6578"/>
                </a:solidFill>
                <a:latin typeface="Arial" pitchFamily="34" charset="0"/>
                <a:ea typeface="Arial" pitchFamily="34" charset="-122"/>
                <a:cs typeface="Arial" pitchFamily="34" charset="-120"/>
              </a:rPr>
              <a:t>  p.55</a:t>
            </a:r>
            <a:endParaRPr lang="en-GB" sz="2800" dirty="0"/>
          </a:p>
        </p:txBody>
      </p:sp>
      <p:sp>
        <p:nvSpPr>
          <p:cNvPr id="8" name="Shape 6"/>
          <p:cNvSpPr/>
          <p:nvPr/>
        </p:nvSpPr>
        <p:spPr>
          <a:xfrm>
            <a:off x="8046720" y="1463040"/>
            <a:ext cx="3566160" cy="1234440"/>
          </a:xfrm>
          <a:prstGeom prst="rect">
            <a:avLst/>
          </a:prstGeom>
          <a:solidFill>
            <a:srgbClr val="FFFFFF"/>
          </a:solidFill>
          <a:ln w="9525">
            <a:solidFill>
              <a:srgbClr val="D9D9D6"/>
            </a:solidFill>
            <a:prstDash val="solid"/>
          </a:ln>
        </p:spPr>
      </p:sp>
      <p:sp>
        <p:nvSpPr>
          <p:cNvPr id="9" name="Text 7"/>
          <p:cNvSpPr/>
          <p:nvPr/>
        </p:nvSpPr>
        <p:spPr>
          <a:xfrm>
            <a:off x="8156448" y="1517904"/>
            <a:ext cx="3346704" cy="1143000"/>
          </a:xfrm>
          <a:prstGeom prst="rect">
            <a:avLst/>
          </a:prstGeom>
          <a:noFill/>
          <a:ln/>
        </p:spPr>
        <p:txBody>
          <a:bodyPr wrap="square" rtlCol="0" anchor="t"/>
          <a:lstStyle/>
          <a:p>
            <a:pPr indent="0" marL="0">
              <a:buNone/>
            </a:pPr>
            <a:r>
              <a:rPr lang="en-GB" altLang="en-US" sz="2800" b="1" dirty="0">
                <a:solidFill>
                  <a:srgbClr val="18233E"/>
                </a:solidFill>
                <a:latin typeface="Arial" pitchFamily="34" charset="0"/>
                <a:ea typeface="Arial" pitchFamily="34" charset="-122"/>
                <a:cs typeface="Arial" pitchFamily="34" charset="-120"/>
              </a:rPr>
              <a:t>15.3</a:t>
            </a:r>
            <a:endParaRPr lang="en-GB" sz="2800" dirty="0"/>
          </a:p>
          <a:p>
            <a:pPr indent="0" marL="0">
              <a:buNone/>
            </a:pPr>
            <a:r>
              <a:rPr lang="en-GB" altLang="en-US" sz="1100" dirty="0">
                <a:solidFill>
                  <a:srgbClr val="121212"/>
                </a:solidFill>
                <a:latin typeface="Arial" pitchFamily="34" charset="0"/>
                <a:ea typeface="Arial" pitchFamily="34" charset="-122"/>
                <a:cs typeface="Arial" pitchFamily="34" charset="-120"/>
              </a:rPr>
              <a:t>Average training hours per employee</a:t>
            </a:r>
            <a:pPr indent="0" marL="0">
              <a:buNone/>
            </a:pPr>
            <a:r>
              <a:rPr lang="en-GB" altLang="en-US" sz="800" dirty="0">
                <a:solidFill>
                  <a:srgbClr val="5D6578"/>
                </a:solidFill>
                <a:latin typeface="Arial" pitchFamily="34" charset="0"/>
                <a:ea typeface="Arial" pitchFamily="34" charset="-122"/>
                <a:cs typeface="Arial" pitchFamily="34" charset="-120"/>
              </a:rPr>
              <a:t>  p.55</a:t>
            </a:r>
            <a:endParaRPr lang="en-GB" sz="2800" dirty="0"/>
          </a:p>
          <a:p>
            <a:pPr indent="0" marL="0">
              <a:buNone/>
            </a:pPr>
            <a:r>
              <a:rPr lang="en-GB" altLang="en-US" sz="900" dirty="0">
                <a:solidFill>
                  <a:srgbClr val="5D6578"/>
                </a:solidFill>
                <a:latin typeface="Arial" pitchFamily="34" charset="0"/>
                <a:ea typeface="Arial" pitchFamily="34" charset="-122"/>
                <a:cs typeface="Arial" pitchFamily="34" charset="-120"/>
              </a:rPr>
              <a:t>Occupational Health and Safety Management · 2024</a:t>
            </a:r>
            <a:endParaRPr lang="en-GB" sz="2800" dirty="0"/>
          </a:p>
        </p:txBody>
      </p:sp>
      <p:sp>
        <p:nvSpPr>
          <p:cNvPr id="10" name="Text 8"/>
          <p:cNvSpPr/>
          <p:nvPr/>
        </p:nvSpPr>
        <p:spPr>
          <a:xfrm>
            <a:off x="548640" y="2880360"/>
            <a:ext cx="5120640" cy="320040"/>
          </a:xfrm>
          <a:prstGeom prst="rect">
            <a:avLst/>
          </a:prstGeom>
          <a:noFill/>
          <a:ln/>
        </p:spPr>
        <p:txBody>
          <a:bodyPr wrap="square" rtlCol="0" anchor="t"/>
          <a:lstStyle/>
          <a:p>
            <a:pPr indent="0" marL="0">
              <a:buNone/>
            </a:pPr>
            <a:r>
              <a:rPr lang="en-GB" altLang="en-US" sz="1200" b="1" dirty="0">
                <a:solidFill>
                  <a:srgbClr val="18233E"/>
                </a:solidFill>
                <a:latin typeface="Arial" pitchFamily="34" charset="0"/>
                <a:ea typeface="Arial" pitchFamily="34" charset="-122"/>
                <a:cs typeface="Arial" pitchFamily="34" charset="-120"/>
              </a:rPr>
              <a:t>Workforce composition (Head Office)</a:t>
            </a:r>
            <a:endParaRPr lang="en-GB" sz="1200" dirty="0"/>
          </a:p>
        </p:txBody>
      </p:sp>
      <p:graphicFrame>
        <p:nvGraphicFramePr>
          <p:cNvPr id="11" name="Chart 0" descr=""/>
          <p:cNvGraphicFramePr/>
          <p:nvPr/>
        </p:nvGraphicFramePr>
        <p:xfrm>
          <a:off x="548640" y="3200400"/>
          <a:ext cx="5120640" cy="2743200"/>
        </p:xfrm>
        <a:graphic xmlns:a="http://schemas.openxmlformats.org/drawingml/2006/main">
          <a:graphicData uri="http://schemas.openxmlformats.org/drawingml/2006/chart">
            <c:chart xmlns:c="http://schemas.openxmlformats.org/drawingml/2006/chart" r:id="rId1"/>
          </a:graphicData>
        </a:graphic>
      </p:graphicFrame>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6035040" y="2926080"/>
          <a:ext cx="5577840" cy="914400"/>
        </p:xfrm>
        <a:graphic>
          <a:graphicData uri="http://schemas.openxmlformats.org/drawingml/2006/table">
            <a:tbl>
              <a:tblPr/>
              <a:tblGrid>
                <a:gridCol w="3108960"/>
                <a:gridCol w="822960"/>
                <a:gridCol w="822960"/>
                <a:gridCol w="822960"/>
              </a:tblGrid>
              <a:tr h="0">
                <a:tc>
                  <a:txBody>
                    <a:bodyPr/>
                    <a:lstStyle/>
                    <a:p>
                      <a:pPr algn="l" indent="0" marL="0">
                        <a:buNone/>
                      </a:pPr>
                      <a:r>
                        <a:rPr lang="en-US" sz="1000" b="1" dirty="0">
                          <a:solidFill>
                            <a:srgbClr val="5D6578"/>
                          </a:solidFill>
                          <a:latin typeface="Arial" pitchFamily="34" charset="0"/>
                          <a:ea typeface="Arial" pitchFamily="34" charset="-122"/>
                          <a:cs typeface="Arial" pitchFamily="34" charset="-120"/>
                        </a:rPr>
                        <a:t>Indicator</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ECEDE9"/>
                    </a:solidFill>
                  </a:tcPr>
                </a:tc>
                <a:tc>
                  <a:txBody>
                    <a:bodyPr/>
                    <a:lstStyle/>
                    <a:p>
                      <a:pPr algn="r" indent="0" marL="0">
                        <a:buNone/>
                      </a:pPr>
                      <a:r>
                        <a:rPr lang="en-US" sz="1000" b="1" dirty="0">
                          <a:solidFill>
                            <a:srgbClr val="5D6578"/>
                          </a:solidFill>
                          <a:latin typeface="Arial" pitchFamily="34" charset="0"/>
                          <a:ea typeface="Arial" pitchFamily="34" charset="-122"/>
                          <a:cs typeface="Arial" pitchFamily="34" charset="-120"/>
                        </a:rPr>
                        <a:t>2022</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ECEDE9"/>
                    </a:solidFill>
                  </a:tcPr>
                </a:tc>
                <a:tc>
                  <a:txBody>
                    <a:bodyPr/>
                    <a:lstStyle/>
                    <a:p>
                      <a:pPr algn="r" indent="0" marL="0">
                        <a:buNone/>
                      </a:pPr>
                      <a:r>
                        <a:rPr lang="en-US" sz="1000" b="1" dirty="0">
                          <a:solidFill>
                            <a:srgbClr val="5D6578"/>
                          </a:solidFill>
                          <a:latin typeface="Arial" pitchFamily="34" charset="0"/>
                          <a:ea typeface="Arial" pitchFamily="34" charset="-122"/>
                          <a:cs typeface="Arial" pitchFamily="34" charset="-120"/>
                        </a:rPr>
                        <a:t>2023</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ECEDE9"/>
                    </a:solidFill>
                  </a:tcPr>
                </a:tc>
                <a:tc>
                  <a:txBody>
                    <a:bodyPr/>
                    <a:lstStyle/>
                    <a:p>
                      <a:pPr algn="r" indent="0" marL="0">
                        <a:buNone/>
                      </a:pPr>
                      <a:r>
                        <a:rPr lang="en-US" sz="1000" b="1" dirty="0">
                          <a:solidFill>
                            <a:srgbClr val="5D6578"/>
                          </a:solidFill>
                          <a:latin typeface="Arial" pitchFamily="34" charset="0"/>
                          <a:ea typeface="Arial" pitchFamily="34" charset="-122"/>
                          <a:cs typeface="Arial" pitchFamily="34" charset="-120"/>
                        </a:rPr>
                        <a:t>2024</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ECEDE9"/>
                    </a:solidFill>
                  </a:tcPr>
                </a:tc>
              </a:tr>
              <a:tr h="0">
                <a:tc>
                  <a:txBody>
                    <a:bodyPr/>
                    <a:lstStyle/>
                    <a:p>
                      <a:pPr algn="l" indent="0" marL="0">
                        <a:buNone/>
                      </a:pPr>
                      <a:r>
                        <a:rPr lang="en-US" sz="1000" dirty="0">
                          <a:solidFill>
                            <a:srgbClr val="121212"/>
                          </a:solidFill>
                          <a:latin typeface="Arial" pitchFamily="34" charset="0"/>
                          <a:ea typeface="Arial" pitchFamily="34" charset="-122"/>
                          <a:cs typeface="Arial" pitchFamily="34" charset="-120"/>
                        </a:rPr>
                        <a:t>Employees receiving OHS training (persons)</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000" dirty="0">
                          <a:solidFill>
                            <a:srgbClr val="121212"/>
                          </a:solidFill>
                          <a:latin typeface="Arial" pitchFamily="34" charset="0"/>
                          <a:ea typeface="Arial" pitchFamily="34" charset="-122"/>
                          <a:cs typeface="Arial" pitchFamily="34" charset="-120"/>
                        </a:rPr>
                        <a:t>172</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000" dirty="0">
                          <a:solidFill>
                            <a:srgbClr val="121212"/>
                          </a:solidFill>
                          <a:latin typeface="Arial" pitchFamily="34" charset="0"/>
                          <a:ea typeface="Arial" pitchFamily="34" charset="-122"/>
                          <a:cs typeface="Arial" pitchFamily="34" charset="-120"/>
                        </a:rPr>
                        <a:t>163</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000" dirty="0">
                          <a:solidFill>
                            <a:srgbClr val="121212"/>
                          </a:solidFill>
                          <a:latin typeface="Arial" pitchFamily="34" charset="0"/>
                          <a:ea typeface="Arial" pitchFamily="34" charset="-122"/>
                          <a:cs typeface="Arial" pitchFamily="34" charset="-120"/>
                        </a:rPr>
                        <a:t>167</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r>
              <a:tr h="0">
                <a:tc>
                  <a:txBody>
                    <a:bodyPr/>
                    <a:lstStyle/>
                    <a:p>
                      <a:pPr algn="l" indent="0" marL="0">
                        <a:buNone/>
                      </a:pPr>
                      <a:r>
                        <a:rPr lang="en-US" sz="1000" dirty="0">
                          <a:solidFill>
                            <a:srgbClr val="121212"/>
                          </a:solidFill>
                          <a:latin typeface="Arial" pitchFamily="34" charset="0"/>
                          <a:ea typeface="Arial" pitchFamily="34" charset="-122"/>
                          <a:cs typeface="Arial" pitchFamily="34" charset="-120"/>
                        </a:rPr>
                        <a:t>Total OHS training hours</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000" dirty="0">
                          <a:solidFill>
                            <a:srgbClr val="121212"/>
                          </a:solidFill>
                          <a:latin typeface="Arial" pitchFamily="34" charset="0"/>
                          <a:ea typeface="Arial" pitchFamily="34" charset="-122"/>
                          <a:cs typeface="Arial" pitchFamily="34" charset="-120"/>
                        </a:rPr>
                        <a:t>2,500</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000" dirty="0">
                          <a:solidFill>
                            <a:srgbClr val="121212"/>
                          </a:solidFill>
                          <a:latin typeface="Arial" pitchFamily="34" charset="0"/>
                          <a:ea typeface="Arial" pitchFamily="34" charset="-122"/>
                          <a:cs typeface="Arial" pitchFamily="34" charset="-120"/>
                        </a:rPr>
                        <a:t>2,430</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000" dirty="0">
                          <a:solidFill>
                            <a:srgbClr val="121212"/>
                          </a:solidFill>
                          <a:latin typeface="Arial" pitchFamily="34" charset="0"/>
                          <a:ea typeface="Arial" pitchFamily="34" charset="-122"/>
                          <a:cs typeface="Arial" pitchFamily="34" charset="-120"/>
                        </a:rPr>
                        <a:t>2,555</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r>
              <a:tr h="0">
                <a:tc>
                  <a:txBody>
                    <a:bodyPr/>
                    <a:lstStyle/>
                    <a:p>
                      <a:pPr algn="l" indent="0" marL="0">
                        <a:buNone/>
                      </a:pPr>
                      <a:r>
                        <a:rPr lang="en-US" sz="1000" dirty="0">
                          <a:solidFill>
                            <a:srgbClr val="121212"/>
                          </a:solidFill>
                          <a:latin typeface="Arial" pitchFamily="34" charset="0"/>
                          <a:ea typeface="Arial" pitchFamily="34" charset="-122"/>
                          <a:cs typeface="Arial" pitchFamily="34" charset="-120"/>
                        </a:rPr>
                        <a:t>Average training hours per employee</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000" dirty="0">
                          <a:solidFill>
                            <a:srgbClr val="121212"/>
                          </a:solidFill>
                          <a:latin typeface="Arial" pitchFamily="34" charset="0"/>
                          <a:ea typeface="Arial" pitchFamily="34" charset="-122"/>
                          <a:cs typeface="Arial" pitchFamily="34" charset="-120"/>
                        </a:rPr>
                        <a:t>14.5</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000" dirty="0">
                          <a:solidFill>
                            <a:srgbClr val="121212"/>
                          </a:solidFill>
                          <a:latin typeface="Arial" pitchFamily="34" charset="0"/>
                          <a:ea typeface="Arial" pitchFamily="34" charset="-122"/>
                          <a:cs typeface="Arial" pitchFamily="34" charset="-120"/>
                        </a:rPr>
                        <a:t>14.9</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000" dirty="0">
                          <a:solidFill>
                            <a:srgbClr val="121212"/>
                          </a:solidFill>
                          <a:latin typeface="Arial" pitchFamily="34" charset="0"/>
                          <a:ea typeface="Arial" pitchFamily="34" charset="-122"/>
                          <a:cs typeface="Arial" pitchFamily="34" charset="-120"/>
                        </a:rPr>
                        <a:t>15.3</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r>
              <a:tr h="0">
                <a:tc>
                  <a:txBody>
                    <a:bodyPr/>
                    <a:lstStyle/>
                    <a:p>
                      <a:pPr algn="l" indent="0" marL="0">
                        <a:buNone/>
                      </a:pPr>
                      <a:r>
                        <a:rPr lang="en-US" sz="1000" dirty="0">
                          <a:solidFill>
                            <a:srgbClr val="121212"/>
                          </a:solidFill>
                          <a:latin typeface="Arial" pitchFamily="34" charset="0"/>
                          <a:ea typeface="Arial" pitchFamily="34" charset="-122"/>
                          <a:cs typeface="Arial" pitchFamily="34" charset="-120"/>
                        </a:rPr>
                        <a:t>Number of occupational accidents</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000" dirty="0">
                          <a:solidFill>
                            <a:srgbClr val="121212"/>
                          </a:solidFill>
                          <a:latin typeface="Arial" pitchFamily="34" charset="0"/>
                          <a:ea typeface="Arial" pitchFamily="34" charset="-122"/>
                          <a:cs typeface="Arial" pitchFamily="34" charset="-120"/>
                        </a:rPr>
                        <a:t>0</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000" dirty="0">
                          <a:solidFill>
                            <a:srgbClr val="121212"/>
                          </a:solidFill>
                          <a:latin typeface="Arial" pitchFamily="34" charset="0"/>
                          <a:ea typeface="Arial" pitchFamily="34" charset="-122"/>
                          <a:cs typeface="Arial" pitchFamily="34" charset="-120"/>
                        </a:rPr>
                        <a:t>0</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000" dirty="0">
                          <a:solidFill>
                            <a:srgbClr val="121212"/>
                          </a:solidFill>
                          <a:latin typeface="Arial" pitchFamily="34" charset="0"/>
                          <a:ea typeface="Arial" pitchFamily="34" charset="-122"/>
                          <a:cs typeface="Arial" pitchFamily="34" charset="-120"/>
                        </a:rPr>
                        <a:t>0</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r>
              <a:tr h="0">
                <a:tc>
                  <a:txBody>
                    <a:bodyPr/>
                    <a:lstStyle/>
                    <a:p>
                      <a:pPr algn="l" indent="0" marL="0">
                        <a:buNone/>
                      </a:pPr>
                      <a:r>
                        <a:rPr lang="en-US" sz="1000" dirty="0">
                          <a:solidFill>
                            <a:srgbClr val="121212"/>
                          </a:solidFill>
                          <a:latin typeface="Arial" pitchFamily="34" charset="0"/>
                          <a:ea typeface="Arial" pitchFamily="34" charset="-122"/>
                          <a:cs typeface="Arial" pitchFamily="34" charset="-120"/>
                        </a:rPr>
                        <a:t>Number of lost days</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000" dirty="0">
                          <a:solidFill>
                            <a:srgbClr val="121212"/>
                          </a:solidFill>
                          <a:latin typeface="Arial" pitchFamily="34" charset="0"/>
                          <a:ea typeface="Arial" pitchFamily="34" charset="-122"/>
                          <a:cs typeface="Arial" pitchFamily="34" charset="-120"/>
                        </a:rPr>
                        <a:t>0</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000" dirty="0">
                          <a:solidFill>
                            <a:srgbClr val="121212"/>
                          </a:solidFill>
                          <a:latin typeface="Arial" pitchFamily="34" charset="0"/>
                          <a:ea typeface="Arial" pitchFamily="34" charset="-122"/>
                          <a:cs typeface="Arial" pitchFamily="34" charset="-120"/>
                        </a:rPr>
                        <a:t>0</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000" dirty="0">
                          <a:solidFill>
                            <a:srgbClr val="121212"/>
                          </a:solidFill>
                          <a:latin typeface="Arial" pitchFamily="34" charset="0"/>
                          <a:ea typeface="Arial" pitchFamily="34" charset="-122"/>
                          <a:cs typeface="Arial" pitchFamily="34" charset="-120"/>
                        </a:rPr>
                        <a:t>0</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r>
            </a:tbl>
          </a:graphicData>
        </a:graphic>
      </p:graphicFrame>
      <p:sp>
        <p:nvSpPr>
          <p:cNvPr id="13" name="Text 9"/>
          <p:cNvSpPr/>
          <p:nvPr/>
        </p:nvSpPr>
        <p:spPr>
          <a:xfrm>
            <a:off x="548640" y="6035040"/>
            <a:ext cx="11064240" cy="292608"/>
          </a:xfrm>
          <a:prstGeom prst="rect">
            <a:avLst/>
          </a:prstGeom>
          <a:noFill/>
          <a:ln/>
        </p:spPr>
        <p:txBody>
          <a:bodyPr wrap="square" rtlCol="0" anchor="ctr"/>
          <a:lstStyle/>
          <a:p>
            <a:pPr indent="0" marL="0">
              <a:buNone/>
            </a:pPr>
            <a:r>
              <a:rPr lang="en-GB" altLang="en-US" sz="800" dirty="0">
                <a:solidFill>
                  <a:srgbClr val="5D6578"/>
                </a:solidFill>
                <a:latin typeface="Arial" pitchFamily="34" charset="0"/>
                <a:ea typeface="Arial" pitchFamily="34" charset="-122"/>
                <a:cs typeface="Arial" pitchFamily="34" charset="-120"/>
              </a:rPr>
              <a:t>Source: ENCO 2024 Sustainability Report, p.53, p.55</a:t>
            </a:r>
            <a:endParaRPr lang="en-GB" sz="800" dirty="0"/>
          </a:p>
        </p:txBody>
      </p:sp>
      <p:sp>
        <p:nvSpPr>
          <p:cNvPr id="25" name="Slide Number Placeholder 0"/>
          <p:cNvSpPr>
            <a:spLocks noGrp="1"/>
          </p:cNvSpPr>
          <p:nvPr>
            <p:ph type="sldNum" sz="quarter" idx="4294967295"/>
          </p:nvPr>
        </p:nvSpPr>
        <p:spPr>
          <a:xfrm>
            <a:off x="11183112" y="6419088"/>
            <a:ext cx="45720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5D6578"/>
                </a:solidFill>
                <a:latin typeface="Arial"/>
                <a:ea typeface="Arial"/>
                <a:cs typeface="Aria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365760"/>
            <a:ext cx="2298802" cy="256032"/>
          </a:xfrm>
          <a:prstGeom prst="rect">
            <a:avLst/>
          </a:prstGeom>
          <a:solidFill>
            <a:srgbClr val="18233E"/>
          </a:solidFill>
          <a:ln/>
        </p:spPr>
        <p:txBody>
          <a:bodyPr wrap="square" lIns="0" tIns="76200" rIns="76200" bIns="0" rtlCol="0" anchor="ctr"/>
          <a:lstStyle/>
          <a:p>
            <a:pPr indent="0" marL="0">
              <a:buNone/>
            </a:pPr>
            <a:r>
              <a:rPr lang="en-GB" altLang="en-US" sz="900" b="1" spc="50" kern="0" dirty="0">
                <a:solidFill>
                  <a:srgbClr val="FFFFFF"/>
                </a:solidFill>
                <a:latin typeface="Arial" pitchFamily="34" charset="0"/>
                <a:ea typeface="Arial" pitchFamily="34" charset="-122"/>
                <a:cs typeface="Arial" pitchFamily="34" charset="-120"/>
              </a:rPr>
              <a:t>OUR SUSTAINABILITY APPROACH</a:t>
            </a:r>
            <a:endParaRPr lang="en-GB" sz="900" dirty="0"/>
          </a:p>
        </p:txBody>
      </p:sp>
      <p:sp>
        <p:nvSpPr>
          <p:cNvPr id="3" name="Text 1"/>
          <p:cNvSpPr/>
          <p:nvPr/>
        </p:nvSpPr>
        <p:spPr>
          <a:xfrm>
            <a:off x="548640" y="713232"/>
            <a:ext cx="10149840" cy="566928"/>
          </a:xfrm>
          <a:prstGeom prst="rect">
            <a:avLst/>
          </a:prstGeom>
          <a:noFill/>
          <a:ln/>
        </p:spPr>
        <p:txBody>
          <a:bodyPr wrap="square" rtlCol="0" anchor="t">
            <a:normAutofit/>
          </a:bodyPr>
          <a:lstStyle/>
          <a:p>
            <a:pPr indent="0" marL="0">
              <a:buNone/>
            </a:pPr>
            <a:r>
              <a:rPr lang="en-GB" altLang="en-US" sz="2600" b="1" dirty="0">
                <a:solidFill>
                  <a:srgbClr val="18233E"/>
                </a:solidFill>
                <a:latin typeface="Arial" pitchFamily="34" charset="0"/>
                <a:ea typeface="Arial" pitchFamily="34" charset="-122"/>
                <a:cs typeface="Arial" pitchFamily="34" charset="-120"/>
              </a:rPr>
              <a:t>Planet targets and 2024 status</a:t>
            </a:r>
            <a:endParaRPr lang="en-GB" sz="26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548640" y="1417320"/>
          <a:ext cx="11064240" cy="914400"/>
        </p:xfrm>
        <a:graphic>
          <a:graphicData uri="http://schemas.openxmlformats.org/drawingml/2006/table">
            <a:tbl>
              <a:tblPr/>
              <a:tblGrid>
                <a:gridCol w="1920240"/>
                <a:gridCol w="4206240"/>
                <a:gridCol w="4937760"/>
              </a:tblGrid>
              <a:tr h="0">
                <a:tc>
                  <a:txBody>
                    <a:bodyPr/>
                    <a:lstStyle/>
                    <a:p>
                      <a:pPr indent="0" marL="0">
                        <a:buNone/>
                      </a:pPr>
                      <a:r>
                        <a:rPr lang="en-US" sz="900" b="1" dirty="0">
                          <a:solidFill>
                            <a:srgbClr val="5D6578"/>
                          </a:solidFill>
                          <a:latin typeface="Arial" pitchFamily="34" charset="0"/>
                          <a:ea typeface="Arial" pitchFamily="34" charset="-122"/>
                          <a:cs typeface="Arial" pitchFamily="34" charset="-120"/>
                        </a:rPr>
                        <a:t>Topic</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ECEDE9"/>
                    </a:solidFill>
                  </a:tcPr>
                </a:tc>
                <a:tc>
                  <a:txBody>
                    <a:bodyPr/>
                    <a:lstStyle/>
                    <a:p>
                      <a:pPr indent="0" marL="0">
                        <a:buNone/>
                      </a:pPr>
                      <a:r>
                        <a:rPr lang="en-US" sz="900" b="1" dirty="0">
                          <a:solidFill>
                            <a:srgbClr val="5D6578"/>
                          </a:solidFill>
                          <a:latin typeface="Arial" pitchFamily="34" charset="0"/>
                          <a:ea typeface="Arial" pitchFamily="34" charset="-122"/>
                          <a:cs typeface="Arial" pitchFamily="34" charset="-120"/>
                        </a:rPr>
                        <a:t>Medium-Term Target (2035)</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ECEDE9"/>
                    </a:solidFill>
                  </a:tcPr>
                </a:tc>
                <a:tc>
                  <a:txBody>
                    <a:bodyPr/>
                    <a:lstStyle/>
                    <a:p>
                      <a:pPr indent="0" marL="0">
                        <a:buNone/>
                      </a:pPr>
                      <a:r>
                        <a:rPr lang="en-US" sz="900" b="1" dirty="0">
                          <a:solidFill>
                            <a:srgbClr val="5D6578"/>
                          </a:solidFill>
                          <a:latin typeface="Arial" pitchFamily="34" charset="0"/>
                          <a:ea typeface="Arial" pitchFamily="34" charset="-122"/>
                          <a:cs typeface="Arial" pitchFamily="34" charset="-120"/>
                        </a:rPr>
                        <a:t>2024 Performance</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ECEDE9"/>
                    </a:solidFill>
                  </a:tcPr>
                </a:tc>
              </a:tr>
              <a:tr h="0">
                <a:tc>
                  <a:txBody>
                    <a:bodyPr/>
                    <a:lstStyle/>
                    <a:p>
                      <a:pPr indent="0" marL="0">
                        <a:buNone/>
                      </a:pPr>
                      <a:r>
                        <a:rPr lang="en-US" sz="900" b="1" dirty="0">
                          <a:solidFill>
                            <a:srgbClr val="18233E"/>
                          </a:solidFill>
                          <a:latin typeface="Arial" pitchFamily="34" charset="0"/>
                          <a:ea typeface="Arial" pitchFamily="34" charset="-122"/>
                          <a:cs typeface="Arial" pitchFamily="34" charset="-120"/>
                        </a:rPr>
                        <a:t>Carbon Emissions</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900" dirty="0">
                          <a:solidFill>
                            <a:srgbClr val="121212"/>
                          </a:solidFill>
                          <a:latin typeface="Arial" pitchFamily="34" charset="0"/>
                          <a:ea typeface="Arial" pitchFamily="34" charset="-122"/>
                          <a:cs typeface="Arial" pitchFamily="34" charset="-120"/>
                        </a:rPr>
                        <a:t>Scopes 1 and 3: 40% absolute reduction through the shift to intermodal transport.</a:t>
                      </a:r>
                      <a:endParaRPr lang="en-US" sz="900" dirty="0">
                        <a:latin typeface="Arial" charset="0"/>
                        <a:ea typeface="Arial" charset="0"/>
                        <a:cs typeface="Arial" charset="0"/>
                      </a:endParaRPr>
                    </a:p>
                    <a:p>
                      <a:pPr indent="0" marL="0">
                        <a:buNone/>
                      </a:pPr>
                      <a:r>
                        <a:rPr lang="en-US" sz="900" dirty="0">
                          <a:solidFill>
                            <a:srgbClr val="121212"/>
                          </a:solidFill>
                          <a:latin typeface="Arial" pitchFamily="34" charset="0"/>
                          <a:ea typeface="Arial" pitchFamily="34" charset="-122"/>
                          <a:cs typeface="Arial" pitchFamily="34" charset="-120"/>
                        </a:rPr>
                        <a:t>Scope 2: 40% of electricity supply sourced from renewables and 60% covered by I-REC certificates.</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900" dirty="0">
                          <a:solidFill>
                            <a:srgbClr val="121212"/>
                          </a:solidFill>
                          <a:latin typeface="Arial" pitchFamily="34" charset="0"/>
                          <a:ea typeface="Arial" pitchFamily="34" charset="-122"/>
                          <a:cs typeface="Arial" pitchFamily="34" charset="-120"/>
                        </a:rPr>
                        <a:t>Total emissions 10,668.0 tCO₂e (Scope 1: 912.6 / Scope 2: 2,398.5 / Scope 3: 7,356.9). 2024 has been set as the base year.</a:t>
                      </a:r>
                      <a:endParaRPr lang="en-US" sz="900" dirty="0">
                        <a:latin typeface="Arial" charset="0"/>
                        <a:ea typeface="Arial" charset="0"/>
                        <a:cs typeface="Arial" charset="0"/>
                      </a:endParaRPr>
                    </a:p>
                    <a:p>
                      <a:pPr indent="0" marL="0">
                        <a:buNone/>
                      </a:pPr>
                      <a:r>
                        <a:rPr lang="en-US" sz="900" dirty="0">
                          <a:solidFill>
                            <a:srgbClr val="121212"/>
                          </a:solidFill>
                          <a:latin typeface="Arial" pitchFamily="34" charset="0"/>
                          <a:ea typeface="Arial" pitchFamily="34" charset="-122"/>
                          <a:cs typeface="Arial" pitchFamily="34" charset="-120"/>
                        </a:rPr>
                        <a:t>Scope 1: Three of four forklifts converted to electric models; the lighting infrastructure fully converted to LED.</a:t>
                      </a:r>
                      <a:endParaRPr lang="en-US" sz="900" dirty="0">
                        <a:latin typeface="Arial" charset="0"/>
                        <a:ea typeface="Arial" charset="0"/>
                        <a:cs typeface="Arial" charset="0"/>
                      </a:endParaRPr>
                    </a:p>
                    <a:p>
                      <a:pPr indent="0" marL="0">
                        <a:buNone/>
                      </a:pPr>
                      <a:r>
                        <a:rPr lang="en-US" sz="900" dirty="0">
                          <a:solidFill>
                            <a:srgbClr val="121212"/>
                          </a:solidFill>
                          <a:latin typeface="Arial" pitchFamily="34" charset="0"/>
                          <a:ea typeface="Arial" pitchFamily="34" charset="-122"/>
                          <a:cs typeface="Arial" pitchFamily="34" charset="-120"/>
                        </a:rPr>
                        <a:t>Scope 2: Renewable procurement was not achieved. As direct supply from the grid is not possible, the target depends on a solar power plant; the Hadımköy project is ongoing. Market research for I-REC certificates is planned.</a:t>
                      </a:r>
                      <a:endParaRPr lang="en-US" sz="900" dirty="0">
                        <a:latin typeface="Arial" charset="0"/>
                        <a:ea typeface="Arial" charset="0"/>
                        <a:cs typeface="Arial" charset="0"/>
                      </a:endParaRPr>
                    </a:p>
                    <a:p>
                      <a:pPr indent="0" marL="0">
                        <a:buNone/>
                      </a:pPr>
                      <a:r>
                        <a:rPr lang="en-US" sz="900" dirty="0">
                          <a:solidFill>
                            <a:srgbClr val="121212"/>
                          </a:solidFill>
                          <a:latin typeface="Arial" pitchFamily="34" charset="0"/>
                          <a:ea typeface="Arial" pitchFamily="34" charset="-122"/>
                          <a:cs typeface="Arial" pitchFamily="34" charset="-120"/>
                        </a:rPr>
                        <a:t>Scope 3: Emissions analysis by transport mode was carried out for the first time; air freight carries 4.3% of tonne-kilometres yet generates 45% of transport emissions.</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F7F7F4"/>
                    </a:solidFill>
                  </a:tcPr>
                </a:tc>
              </a:tr>
              <a:tr h="0">
                <a:tc>
                  <a:txBody>
                    <a:bodyPr/>
                    <a:lstStyle/>
                    <a:p>
                      <a:pPr indent="0" marL="0">
                        <a:buNone/>
                      </a:pPr>
                      <a:r>
                        <a:rPr lang="en-US" sz="900" b="1" dirty="0">
                          <a:solidFill>
                            <a:srgbClr val="18233E"/>
                          </a:solidFill>
                          <a:latin typeface="Arial" pitchFamily="34" charset="0"/>
                          <a:ea typeface="Arial" pitchFamily="34" charset="-122"/>
                          <a:cs typeface="Arial" pitchFamily="34" charset="-120"/>
                        </a:rPr>
                        <a:t>Water</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900" dirty="0">
                          <a:solidFill>
                            <a:srgbClr val="121212"/>
                          </a:solidFill>
                          <a:latin typeface="Arial" pitchFamily="34" charset="0"/>
                          <a:ea typeface="Arial" pitchFamily="34" charset="-122"/>
                          <a:cs typeface="Arial" pitchFamily="34" charset="-120"/>
                        </a:rPr>
                        <a:t>A feasibility study will be carried out in the 2025 financial year, with a rainwater harvesting system planned for installation at ENCO facilities by 2035.</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900" dirty="0">
                          <a:solidFill>
                            <a:srgbClr val="121212"/>
                          </a:solidFill>
                          <a:latin typeface="Arial" pitchFamily="34" charset="0"/>
                          <a:ea typeface="Arial" pitchFamily="34" charset="-122"/>
                          <a:cs typeface="Arial" pitchFamily="34" charset="-120"/>
                        </a:rPr>
                        <a:t>Structuring is ongoing.</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F7F7F4"/>
                    </a:solidFill>
                  </a:tcPr>
                </a:tc>
              </a:tr>
              <a:tr h="0">
                <a:tc>
                  <a:txBody>
                    <a:bodyPr/>
                    <a:lstStyle/>
                    <a:p>
                      <a:pPr indent="0" marL="0">
                        <a:buNone/>
                      </a:pPr>
                      <a:r>
                        <a:rPr lang="en-US" sz="900" b="1" dirty="0">
                          <a:solidFill>
                            <a:srgbClr val="18233E"/>
                          </a:solidFill>
                          <a:latin typeface="Arial" pitchFamily="34" charset="0"/>
                          <a:ea typeface="Arial" pitchFamily="34" charset="-122"/>
                          <a:cs typeface="Arial" pitchFamily="34" charset="-120"/>
                        </a:rPr>
                        <a:t>Waste Management</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900" dirty="0">
                          <a:solidFill>
                            <a:srgbClr val="121212"/>
                          </a:solidFill>
                          <a:latin typeface="Arial" pitchFamily="34" charset="0"/>
                          <a:ea typeface="Arial" pitchFamily="34" charset="-122"/>
                          <a:cs typeface="Arial" pitchFamily="34" charset="-120"/>
                        </a:rPr>
                        <a:t>Obtaining the Zero Waste Certificate in 2025. Replacing 40% of packaging materials with recycled alternatives.</a:t>
                      </a:r>
                      <a:endParaRPr lang="en-US" sz="900" dirty="0">
                        <a:latin typeface="Arial" charset="0"/>
                        <a:ea typeface="Arial" charset="0"/>
                        <a:cs typeface="Arial" charset="0"/>
                      </a:endParaRPr>
                    </a:p>
                    <a:p>
                      <a:pPr indent="0" marL="0">
                        <a:buNone/>
                      </a:pPr>
                      <a:r>
                        <a:rPr lang="en-US" sz="900" dirty="0">
                          <a:solidFill>
                            <a:srgbClr val="121212"/>
                          </a:solidFill>
                          <a:latin typeface="Arial" pitchFamily="34" charset="0"/>
                          <a:ea typeface="Arial" pitchFamily="34" charset="-122"/>
                          <a:cs typeface="Arial" pitchFamily="34" charset="-120"/>
                        </a:rPr>
                        <a:t>Reducing the quantity of waste sent to landfill by 80%.</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900" dirty="0">
                          <a:solidFill>
                            <a:srgbClr val="121212"/>
                          </a:solidFill>
                          <a:latin typeface="Arial" pitchFamily="34" charset="0"/>
                          <a:ea typeface="Arial" pitchFamily="34" charset="-122"/>
                          <a:cs typeface="Arial" pitchFamily="34" charset="-120"/>
                        </a:rPr>
                        <a:t>Zero-waste bins have been placed on the office floors of Plaza A and Plaza B and at the ENCO Office and ENCO'S. In addition, waste sent from the offices to the warehouse is collected regularly, and scrap waste is also collected in the area where yard vehicles are located.</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F7F7F4"/>
                    </a:solidFill>
                  </a:tcPr>
                </a:tc>
              </a:tr>
              <a:tr h="0">
                <a:tc>
                  <a:txBody>
                    <a:bodyPr/>
                    <a:lstStyle/>
                    <a:p>
                      <a:pPr indent="0" marL="0">
                        <a:buNone/>
                      </a:pPr>
                      <a:r>
                        <a:rPr lang="en-US" sz="900" b="1" dirty="0">
                          <a:solidFill>
                            <a:srgbClr val="18233E"/>
                          </a:solidFill>
                          <a:latin typeface="Arial" pitchFamily="34" charset="0"/>
                          <a:ea typeface="Arial" pitchFamily="34" charset="-122"/>
                          <a:cs typeface="Arial" pitchFamily="34" charset="-120"/>
                        </a:rPr>
                        <a:t>Energy Management</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900" dirty="0">
                          <a:solidFill>
                            <a:srgbClr val="121212"/>
                          </a:solidFill>
                          <a:latin typeface="Arial" pitchFamily="34" charset="0"/>
                          <a:ea typeface="Arial" pitchFamily="34" charset="-122"/>
                          <a:cs typeface="Arial" pitchFamily="34" charset="-120"/>
                        </a:rPr>
                        <a:t>Replacement of forklifts with electric models by 2027.</a:t>
                      </a:r>
                      <a:endParaRPr lang="en-US" sz="900" dirty="0">
                        <a:latin typeface="Arial" charset="0"/>
                        <a:ea typeface="Arial" charset="0"/>
                        <a:cs typeface="Arial" charset="0"/>
                      </a:endParaRPr>
                    </a:p>
                    <a:p>
                      <a:pPr indent="0" marL="0">
                        <a:buNone/>
                      </a:pPr>
                      <a:r>
                        <a:rPr lang="en-US" sz="900" dirty="0">
                          <a:solidFill>
                            <a:srgbClr val="121212"/>
                          </a:solidFill>
                          <a:latin typeface="Arial" pitchFamily="34" charset="0"/>
                          <a:ea typeface="Arial" pitchFamily="34" charset="-122"/>
                          <a:cs typeface="Arial" pitchFamily="34" charset="-120"/>
                        </a:rPr>
                        <a:t>Transition to LED lighting in all areas, including warehouse spaces.</a:t>
                      </a:r>
                      <a:endParaRPr lang="en-US" sz="900" dirty="0">
                        <a:latin typeface="Arial" charset="0"/>
                        <a:ea typeface="Arial" charset="0"/>
                        <a:cs typeface="Arial" charset="0"/>
                      </a:endParaRPr>
                    </a:p>
                    <a:p>
                      <a:pPr indent="0" marL="0">
                        <a:buNone/>
                      </a:pPr>
                      <a:r>
                        <a:rPr lang="en-US" sz="900" dirty="0">
                          <a:solidFill>
                            <a:srgbClr val="121212"/>
                          </a:solidFill>
                          <a:latin typeface="Arial" pitchFamily="34" charset="0"/>
                          <a:ea typeface="Arial" pitchFamily="34" charset="-122"/>
                          <a:cs typeface="Arial" pitchFamily="34" charset="-120"/>
                        </a:rPr>
                        <a:t>LEED certification for the existing head office.</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900" dirty="0">
                          <a:solidFill>
                            <a:srgbClr val="121212"/>
                          </a:solidFill>
                          <a:latin typeface="Arial" pitchFamily="34" charset="0"/>
                          <a:ea typeface="Arial" pitchFamily="34" charset="-122"/>
                          <a:cs typeface="Arial" pitchFamily="34" charset="-120"/>
                        </a:rPr>
                        <a:t>In 2024, three of our four forklifts were replaced with electric models and the entire lighting infrastructure was converted to sensor-integrated LED systems. Hybrid and electric vehicle purchases were made in 2025.</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F7F7F4"/>
                    </a:solidFill>
                  </a:tcPr>
                </a:tc>
              </a:tr>
              <a:tr h="0">
                <a:tc>
                  <a:txBody>
                    <a:bodyPr/>
                    <a:lstStyle/>
                    <a:p>
                      <a:pPr indent="0" marL="0">
                        <a:buNone/>
                      </a:pPr>
                      <a:r>
                        <a:rPr lang="en-US" sz="900" b="1" dirty="0">
                          <a:solidFill>
                            <a:srgbClr val="18233E"/>
                          </a:solidFill>
                          <a:latin typeface="Arial" pitchFamily="34" charset="0"/>
                          <a:ea typeface="Arial" pitchFamily="34" charset="-122"/>
                          <a:cs typeface="Arial" pitchFamily="34" charset="-120"/>
                        </a:rPr>
                        <a:t>Biodiversity</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900" dirty="0">
                          <a:solidFill>
                            <a:srgbClr val="121212"/>
                          </a:solidFill>
                          <a:latin typeface="Arial" pitchFamily="34" charset="0"/>
                          <a:ea typeface="Arial" pitchFamily="34" charset="-122"/>
                          <a:cs typeface="Arial" pitchFamily="34" charset="-120"/>
                        </a:rPr>
                        <a:t>Transition to biodegradable sponges for vehicle washing.</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900" dirty="0">
                          <a:solidFill>
                            <a:srgbClr val="121212"/>
                          </a:solidFill>
                          <a:latin typeface="Arial" pitchFamily="34" charset="0"/>
                          <a:ea typeface="Arial" pitchFamily="34" charset="-122"/>
                          <a:cs typeface="Arial" pitchFamily="34" charset="-120"/>
                        </a:rPr>
                        <a:t>Not yet started. Vehicles are washed with water only.</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F7F7F4"/>
                    </a:solidFill>
                  </a:tcPr>
                </a:tc>
              </a:tr>
            </a:tbl>
          </a:graphicData>
        </a:graphic>
      </p:graphicFrame>
      <p:sp>
        <p:nvSpPr>
          <p:cNvPr id="5" name="Text 2"/>
          <p:cNvSpPr/>
          <p:nvPr/>
        </p:nvSpPr>
        <p:spPr>
          <a:xfrm>
            <a:off x="548640" y="6035040"/>
            <a:ext cx="11064240" cy="292608"/>
          </a:xfrm>
          <a:prstGeom prst="rect">
            <a:avLst/>
          </a:prstGeom>
          <a:noFill/>
          <a:ln/>
        </p:spPr>
        <p:txBody>
          <a:bodyPr wrap="square" rtlCol="0" anchor="ctr"/>
          <a:lstStyle/>
          <a:p>
            <a:pPr indent="0" marL="0">
              <a:buNone/>
            </a:pPr>
            <a:r>
              <a:rPr lang="en-GB" altLang="en-US" sz="800" dirty="0">
                <a:solidFill>
                  <a:srgbClr val="5D6578"/>
                </a:solidFill>
                <a:latin typeface="Arial" pitchFamily="34" charset="0"/>
                <a:ea typeface="Arial" pitchFamily="34" charset="-122"/>
                <a:cs typeface="Arial" pitchFamily="34" charset="-120"/>
              </a:rPr>
              <a:t>Source: ENCO 2024 Sustainability Report, p.22 · 2050 targets and the full table are in the report (p.22).</a:t>
            </a:r>
            <a:endParaRPr lang="en-GB" sz="800" dirty="0"/>
          </a:p>
        </p:txBody>
      </p:sp>
      <p:sp>
        <p:nvSpPr>
          <p:cNvPr id="25" name="Slide Number Placeholder 0"/>
          <p:cNvSpPr>
            <a:spLocks noGrp="1"/>
          </p:cNvSpPr>
          <p:nvPr>
            <p:ph type="sldNum" sz="quarter" idx="4294967295"/>
          </p:nvPr>
        </p:nvSpPr>
        <p:spPr>
          <a:xfrm>
            <a:off x="11183112" y="6419088"/>
            <a:ext cx="45720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5D6578"/>
                </a:solidFill>
                <a:latin typeface="Arial"/>
                <a:ea typeface="Arial"/>
                <a:cs typeface="Aria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365760"/>
            <a:ext cx="2298802" cy="256032"/>
          </a:xfrm>
          <a:prstGeom prst="rect">
            <a:avLst/>
          </a:prstGeom>
          <a:solidFill>
            <a:srgbClr val="18233E"/>
          </a:solidFill>
          <a:ln/>
        </p:spPr>
        <p:txBody>
          <a:bodyPr wrap="square" lIns="0" tIns="76200" rIns="76200" bIns="0" rtlCol="0" anchor="ctr"/>
          <a:lstStyle/>
          <a:p>
            <a:pPr indent="0" marL="0">
              <a:buNone/>
            </a:pPr>
            <a:r>
              <a:rPr lang="en-GB" altLang="en-US" sz="900" b="1" spc="50" kern="0" dirty="0">
                <a:solidFill>
                  <a:srgbClr val="FFFFFF"/>
                </a:solidFill>
                <a:latin typeface="Arial" pitchFamily="34" charset="0"/>
                <a:ea typeface="Arial" pitchFamily="34" charset="-122"/>
                <a:cs typeface="Arial" pitchFamily="34" charset="-120"/>
              </a:rPr>
              <a:t>OUR SUSTAINABILITY APPROACH</a:t>
            </a:r>
            <a:endParaRPr lang="en-GB" sz="900" dirty="0"/>
          </a:p>
        </p:txBody>
      </p:sp>
      <p:sp>
        <p:nvSpPr>
          <p:cNvPr id="3" name="Text 1"/>
          <p:cNvSpPr/>
          <p:nvPr/>
        </p:nvSpPr>
        <p:spPr>
          <a:xfrm>
            <a:off x="548640" y="713232"/>
            <a:ext cx="10149840" cy="566928"/>
          </a:xfrm>
          <a:prstGeom prst="rect">
            <a:avLst/>
          </a:prstGeom>
          <a:noFill/>
          <a:ln/>
        </p:spPr>
        <p:txBody>
          <a:bodyPr wrap="square" rtlCol="0" anchor="t">
            <a:normAutofit/>
          </a:bodyPr>
          <a:lstStyle/>
          <a:p>
            <a:pPr indent="0" marL="0">
              <a:buNone/>
            </a:pPr>
            <a:r>
              <a:rPr lang="en-GB" altLang="en-US" sz="2600" b="1" dirty="0">
                <a:solidFill>
                  <a:srgbClr val="18233E"/>
                </a:solidFill>
                <a:latin typeface="Arial" pitchFamily="34" charset="0"/>
                <a:ea typeface="Arial" pitchFamily="34" charset="-122"/>
                <a:cs typeface="Arial" pitchFamily="34" charset="-120"/>
              </a:rPr>
              <a:t>People and governance targets and 2024 status</a:t>
            </a:r>
            <a:endParaRPr lang="en-GB" sz="260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548640" y="1417320"/>
          <a:ext cx="11064240" cy="914400"/>
        </p:xfrm>
        <a:graphic>
          <a:graphicData uri="http://schemas.openxmlformats.org/drawingml/2006/table">
            <a:tbl>
              <a:tblPr/>
              <a:tblGrid>
                <a:gridCol w="1920240"/>
                <a:gridCol w="4206240"/>
                <a:gridCol w="4937760"/>
              </a:tblGrid>
              <a:tr h="0">
                <a:tc>
                  <a:txBody>
                    <a:bodyPr/>
                    <a:lstStyle/>
                    <a:p>
                      <a:pPr indent="0" marL="0">
                        <a:buNone/>
                      </a:pPr>
                      <a:r>
                        <a:rPr lang="en-US" sz="850" b="1" dirty="0">
                          <a:solidFill>
                            <a:srgbClr val="5D6578"/>
                          </a:solidFill>
                          <a:latin typeface="Arial" pitchFamily="34" charset="0"/>
                          <a:ea typeface="Arial" pitchFamily="34" charset="-122"/>
                          <a:cs typeface="Arial" pitchFamily="34" charset="-120"/>
                        </a:rPr>
                        <a:t>Topic</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ECEDE9"/>
                    </a:solidFill>
                  </a:tcPr>
                </a:tc>
                <a:tc>
                  <a:txBody>
                    <a:bodyPr/>
                    <a:lstStyle/>
                    <a:p>
                      <a:pPr indent="0" marL="0">
                        <a:buNone/>
                      </a:pPr>
                      <a:r>
                        <a:rPr lang="en-US" sz="850" b="1" dirty="0">
                          <a:solidFill>
                            <a:srgbClr val="5D6578"/>
                          </a:solidFill>
                          <a:latin typeface="Arial" pitchFamily="34" charset="0"/>
                          <a:ea typeface="Arial" pitchFamily="34" charset="-122"/>
                          <a:cs typeface="Arial" pitchFamily="34" charset="-120"/>
                        </a:rPr>
                        <a:t>Medium-Term Target (2035)</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ECEDE9"/>
                    </a:solidFill>
                  </a:tcPr>
                </a:tc>
                <a:tc>
                  <a:txBody>
                    <a:bodyPr/>
                    <a:lstStyle/>
                    <a:p>
                      <a:pPr indent="0" marL="0">
                        <a:buNone/>
                      </a:pPr>
                      <a:r>
                        <a:rPr lang="en-US" sz="850" b="1" dirty="0">
                          <a:solidFill>
                            <a:srgbClr val="5D6578"/>
                          </a:solidFill>
                          <a:latin typeface="Arial" pitchFamily="34" charset="0"/>
                          <a:ea typeface="Arial" pitchFamily="34" charset="-122"/>
                          <a:cs typeface="Arial" pitchFamily="34" charset="-120"/>
                        </a:rPr>
                        <a:t>2024 Performance</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ECEDE9"/>
                    </a:solidFill>
                  </a:tcPr>
                </a:tc>
              </a:tr>
              <a:tr h="0">
                <a:tc gridSpan="3">
                  <a:txBody>
                    <a:bodyPr/>
                    <a:lstStyle/>
                    <a:p>
                      <a:pPr indent="0" marL="0">
                        <a:buNone/>
                      </a:pPr>
                      <a:r>
                        <a:rPr lang="en-US" sz="850" b="1" dirty="0">
                          <a:solidFill>
                            <a:srgbClr val="FFFFFF"/>
                          </a:solidFill>
                          <a:latin typeface="Arial" pitchFamily="34" charset="0"/>
                          <a:ea typeface="Arial" pitchFamily="34" charset="-122"/>
                          <a:cs typeface="Arial" pitchFamily="34" charset="-120"/>
                        </a:rPr>
                        <a:t>PEOPLE</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18233E"/>
                    </a:solidFill>
                  </a:tcPr>
                </a:tc>
                <a:tc hMerge="1">
                  <a:tcPr/>
                </a:tc>
                <a:tc hMerge="1">
                  <a:tcPr/>
                </a:tc>
              </a:tr>
              <a:tr h="0">
                <a:tc>
                  <a:txBody>
                    <a:bodyPr/>
                    <a:lstStyle/>
                    <a:p>
                      <a:pPr indent="0" marL="0">
                        <a:buNone/>
                      </a:pPr>
                      <a:r>
                        <a:rPr lang="en-US" sz="850" b="1" dirty="0">
                          <a:solidFill>
                            <a:srgbClr val="18233E"/>
                          </a:solidFill>
                          <a:latin typeface="Arial" pitchFamily="34" charset="0"/>
                          <a:ea typeface="Arial" pitchFamily="34" charset="-122"/>
                          <a:cs typeface="Arial" pitchFamily="34" charset="-120"/>
                        </a:rPr>
                        <a:t>Quality Education</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850" dirty="0">
                          <a:solidFill>
                            <a:srgbClr val="121212"/>
                          </a:solidFill>
                          <a:latin typeface="Arial" pitchFamily="34" charset="0"/>
                          <a:ea typeface="Arial" pitchFamily="34" charset="-122"/>
                          <a:cs typeface="Arial" pitchFamily="34" charset="-120"/>
                        </a:rPr>
                        <a:t>The previously inactive Driving Academy will be reactivated and developed for in-house personnel and local communities.</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850" dirty="0">
                          <a:solidFill>
                            <a:srgbClr val="121212"/>
                          </a:solidFill>
                          <a:latin typeface="Arial" pitchFamily="34" charset="0"/>
                          <a:ea typeface="Arial" pitchFamily="34" charset="-122"/>
                          <a:cs typeface="Arial" pitchFamily="34" charset="-120"/>
                        </a:rPr>
                        <a:t>The process is actively ongoing and applications are being evaluated.</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F7F7F4"/>
                    </a:solidFill>
                  </a:tcPr>
                </a:tc>
              </a:tr>
              <a:tr h="0">
                <a:tc>
                  <a:txBody>
                    <a:bodyPr/>
                    <a:lstStyle/>
                    <a:p>
                      <a:pPr indent="0" marL="0">
                        <a:buNone/>
                      </a:pPr>
                      <a:r>
                        <a:rPr lang="en-US" sz="850" b="1" dirty="0">
                          <a:solidFill>
                            <a:srgbClr val="18233E"/>
                          </a:solidFill>
                          <a:latin typeface="Arial" pitchFamily="34" charset="0"/>
                          <a:ea typeface="Arial" pitchFamily="34" charset="-122"/>
                          <a:cs typeface="Arial" pitchFamily="34" charset="-120"/>
                        </a:rPr>
                        <a:t>Performance Evaluation and Mentoring</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850" dirty="0">
                          <a:solidFill>
                            <a:srgbClr val="121212"/>
                          </a:solidFill>
                          <a:latin typeface="Arial" pitchFamily="34" charset="0"/>
                          <a:ea typeface="Arial" pitchFamily="34" charset="-122"/>
                          <a:cs typeface="Arial" pitchFamily="34" charset="-120"/>
                        </a:rPr>
                        <a:t>Implementing a performance evaluation system covering all employees in order to strengthen employee engagement.</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850" dirty="0">
                          <a:solidFill>
                            <a:srgbClr val="121212"/>
                          </a:solidFill>
                          <a:latin typeface="Arial" pitchFamily="34" charset="0"/>
                          <a:ea typeface="Arial" pitchFamily="34" charset="-122"/>
                          <a:cs typeface="Arial" pitchFamily="34" charset="-120"/>
                        </a:rPr>
                        <a:t>Structuring is ongoing.</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F7F7F4"/>
                    </a:solidFill>
                  </a:tcPr>
                </a:tc>
              </a:tr>
              <a:tr h="0">
                <a:tc>
                  <a:txBody>
                    <a:bodyPr/>
                    <a:lstStyle/>
                    <a:p>
                      <a:pPr indent="0" marL="0">
                        <a:buNone/>
                      </a:pPr>
                      <a:r>
                        <a:rPr lang="en-US" sz="850" b="1" dirty="0">
                          <a:solidFill>
                            <a:srgbClr val="18233E"/>
                          </a:solidFill>
                          <a:latin typeface="Arial" pitchFamily="34" charset="0"/>
                          <a:ea typeface="Arial" pitchFamily="34" charset="-122"/>
                          <a:cs typeface="Arial" pitchFamily="34" charset="-120"/>
                        </a:rPr>
                        <a:t>Feedback, Suggestion and Complaint Mechanism</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850" dirty="0">
                          <a:solidFill>
                            <a:srgbClr val="121212"/>
                          </a:solidFill>
                          <a:latin typeface="Arial" pitchFamily="34" charset="0"/>
                          <a:ea typeface="Arial" pitchFamily="34" charset="-122"/>
                          <a:cs typeface="Arial" pitchFamily="34" charset="-120"/>
                        </a:rPr>
                        <a:t>Obtaining the ISO 10002 Customer Satisfaction Management System certificate in 2024 to improve customer satisfaction and stakeholder communication.</a:t>
                      </a:r>
                      <a:endParaRPr lang="en-US" sz="850" dirty="0">
                        <a:latin typeface="Arial" charset="0"/>
                        <a:ea typeface="Arial" charset="0"/>
                        <a:cs typeface="Arial" charset="0"/>
                      </a:endParaRPr>
                    </a:p>
                    <a:p>
                      <a:pPr indent="0" marL="0">
                        <a:buNone/>
                      </a:pPr>
                      <a:r>
                        <a:rPr lang="en-US" sz="850" dirty="0">
                          <a:solidFill>
                            <a:srgbClr val="121212"/>
                          </a:solidFill>
                          <a:latin typeface="Arial" pitchFamily="34" charset="0"/>
                          <a:ea typeface="Arial" pitchFamily="34" charset="-122"/>
                          <a:cs typeface="Arial" pitchFamily="34" charset="-120"/>
                        </a:rPr>
                        <a:t>Raising the employee engagement rate above 85% by 2030.</a:t>
                      </a:r>
                      <a:endParaRPr lang="en-US" sz="850" dirty="0">
                        <a:latin typeface="Arial" charset="0"/>
                        <a:ea typeface="Arial" charset="0"/>
                        <a:cs typeface="Arial" charset="0"/>
                      </a:endParaRPr>
                    </a:p>
                    <a:p>
                      <a:pPr indent="0" marL="0">
                        <a:buNone/>
                      </a:pPr>
                      <a:r>
                        <a:rPr lang="en-US" sz="850" dirty="0">
                          <a:solidFill>
                            <a:srgbClr val="121212"/>
                          </a:solidFill>
                          <a:latin typeface="Arial" pitchFamily="34" charset="0"/>
                          <a:ea typeface="Arial" pitchFamily="34" charset="-122"/>
                          <a:cs typeface="Arial" pitchFamily="34" charset="-120"/>
                        </a:rPr>
                        <a:t>Adding a chat box and an ethics hotline to the website to improve communication.</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850" dirty="0">
                          <a:solidFill>
                            <a:srgbClr val="121212"/>
                          </a:solidFill>
                          <a:latin typeface="Arial" pitchFamily="34" charset="0"/>
                          <a:ea typeface="Arial" pitchFamily="34" charset="-122"/>
                          <a:cs typeface="Arial" pitchFamily="34" charset="-120"/>
                        </a:rPr>
                        <a:t>The ISO 10002 Customer Satisfaction Management System certificate was obtained in 2024. The target has been achieved.</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F7F7F4"/>
                    </a:solidFill>
                  </a:tcPr>
                </a:tc>
              </a:tr>
              <a:tr h="0">
                <a:tc>
                  <a:txBody>
                    <a:bodyPr/>
                    <a:lstStyle/>
                    <a:p>
                      <a:pPr indent="0" marL="0">
                        <a:buNone/>
                      </a:pPr>
                      <a:r>
                        <a:rPr lang="en-US" sz="850" b="1" dirty="0">
                          <a:solidFill>
                            <a:srgbClr val="18233E"/>
                          </a:solidFill>
                          <a:latin typeface="Arial" pitchFamily="34" charset="0"/>
                          <a:ea typeface="Arial" pitchFamily="34" charset="-122"/>
                          <a:cs typeface="Arial" pitchFamily="34" charset="-120"/>
                        </a:rPr>
                        <a:t>Equality and Diversity</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850" dirty="0">
                          <a:solidFill>
                            <a:srgbClr val="121212"/>
                          </a:solidFill>
                          <a:latin typeface="Arial" pitchFamily="34" charset="0"/>
                          <a:ea typeface="Arial" pitchFamily="34" charset="-122"/>
                          <a:cs typeface="Arial" pitchFamily="34" charset="-120"/>
                        </a:rPr>
                        <a:t>More than 25% female representation in management and leadership positions.</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850" dirty="0">
                          <a:solidFill>
                            <a:srgbClr val="121212"/>
                          </a:solidFill>
                          <a:latin typeface="Arial" pitchFamily="34" charset="0"/>
                          <a:ea typeface="Arial" pitchFamily="34" charset="-122"/>
                          <a:cs typeface="Arial" pitchFamily="34" charset="-120"/>
                        </a:rPr>
                        <a:t>Structuring is ongoing.</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F7F7F4"/>
                    </a:solidFill>
                  </a:tcPr>
                </a:tc>
              </a:tr>
              <a:tr h="0">
                <a:tc>
                  <a:txBody>
                    <a:bodyPr/>
                    <a:lstStyle/>
                    <a:p>
                      <a:pPr indent="0" marL="0">
                        <a:buNone/>
                      </a:pPr>
                      <a:r>
                        <a:rPr lang="en-US" sz="850" b="1" dirty="0">
                          <a:solidFill>
                            <a:srgbClr val="18233E"/>
                          </a:solidFill>
                          <a:latin typeface="Arial" pitchFamily="34" charset="0"/>
                          <a:ea typeface="Arial" pitchFamily="34" charset="-122"/>
                          <a:cs typeface="Arial" pitchFamily="34" charset="-120"/>
                        </a:rPr>
                        <a:t>Information Security</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850" dirty="0">
                          <a:solidFill>
                            <a:srgbClr val="121212"/>
                          </a:solidFill>
                          <a:latin typeface="Arial" pitchFamily="34" charset="0"/>
                          <a:ea typeface="Arial" pitchFamily="34" charset="-122"/>
                          <a:cs typeface="Arial" pitchFamily="34" charset="-120"/>
                        </a:rPr>
                        <a:t>We plan to train our teams through simulations and drills in order to raise awareness of cybersecurity risks and protect ENCO and its customers.</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850" dirty="0">
                          <a:solidFill>
                            <a:srgbClr val="121212"/>
                          </a:solidFill>
                          <a:latin typeface="Arial" pitchFamily="34" charset="0"/>
                          <a:ea typeface="Arial" pitchFamily="34" charset="-122"/>
                          <a:cs typeface="Arial" pitchFamily="34" charset="-120"/>
                        </a:rPr>
                        <a:t>Structuring is ongoing.</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F7F7F4"/>
                    </a:solidFill>
                  </a:tcPr>
                </a:tc>
              </a:tr>
              <a:tr h="0">
                <a:tc gridSpan="3">
                  <a:txBody>
                    <a:bodyPr/>
                    <a:lstStyle/>
                    <a:p>
                      <a:pPr indent="0" marL="0">
                        <a:buNone/>
                      </a:pPr>
                      <a:r>
                        <a:rPr lang="en-US" sz="850" b="1" dirty="0">
                          <a:solidFill>
                            <a:srgbClr val="FFFFFF"/>
                          </a:solidFill>
                          <a:latin typeface="Arial" pitchFamily="34" charset="0"/>
                          <a:ea typeface="Arial" pitchFamily="34" charset="-122"/>
                          <a:cs typeface="Arial" pitchFamily="34" charset="-120"/>
                        </a:rPr>
                        <a:t>GOVERNANCE</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18233E"/>
                    </a:solidFill>
                  </a:tcPr>
                </a:tc>
                <a:tc hMerge="1">
                  <a:tcPr/>
                </a:tc>
                <a:tc hMerge="1">
                  <a:tcPr/>
                </a:tc>
              </a:tr>
              <a:tr h="0">
                <a:tc>
                  <a:txBody>
                    <a:bodyPr/>
                    <a:lstStyle/>
                    <a:p>
                      <a:pPr indent="0" marL="0">
                        <a:buNone/>
                      </a:pPr>
                      <a:r>
                        <a:rPr lang="en-US" sz="850" b="1" dirty="0">
                          <a:solidFill>
                            <a:srgbClr val="18233E"/>
                          </a:solidFill>
                          <a:latin typeface="Arial" pitchFamily="34" charset="0"/>
                          <a:ea typeface="Arial" pitchFamily="34" charset="-122"/>
                          <a:cs typeface="Arial" pitchFamily="34" charset="-120"/>
                        </a:rPr>
                        <a:t>Ethics and Code of Conduct</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850" dirty="0">
                          <a:solidFill>
                            <a:srgbClr val="121212"/>
                          </a:solidFill>
                          <a:latin typeface="Arial" pitchFamily="34" charset="0"/>
                          <a:ea typeface="Arial" pitchFamily="34" charset="-122"/>
                          <a:cs typeface="Arial" pitchFamily="34" charset="-120"/>
                        </a:rPr>
                        <a:t>100% of employees to receive training on the ENCO Code of Conduct and Ethics.</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850" dirty="0">
                          <a:solidFill>
                            <a:srgbClr val="121212"/>
                          </a:solidFill>
                          <a:latin typeface="Arial" pitchFamily="34" charset="0"/>
                          <a:ea typeface="Arial" pitchFamily="34" charset="-122"/>
                          <a:cs typeface="Arial" pitchFamily="34" charset="-120"/>
                        </a:rPr>
                        <a:t>Structuring is ongoing.</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F7F7F4"/>
                    </a:solidFill>
                  </a:tcPr>
                </a:tc>
              </a:tr>
              <a:tr h="0">
                <a:tc>
                  <a:txBody>
                    <a:bodyPr/>
                    <a:lstStyle/>
                    <a:p>
                      <a:pPr indent="0" marL="0">
                        <a:buNone/>
                      </a:pPr>
                      <a:r>
                        <a:rPr lang="en-US" sz="850" b="1" dirty="0">
                          <a:solidFill>
                            <a:srgbClr val="18233E"/>
                          </a:solidFill>
                          <a:latin typeface="Arial" pitchFamily="34" charset="0"/>
                          <a:ea typeface="Arial" pitchFamily="34" charset="-122"/>
                          <a:cs typeface="Arial" pitchFamily="34" charset="-120"/>
                        </a:rPr>
                        <a:t>Supply Chain Management</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850" dirty="0">
                          <a:solidFill>
                            <a:srgbClr val="121212"/>
                          </a:solidFill>
                          <a:latin typeface="Arial" pitchFamily="34" charset="0"/>
                          <a:ea typeface="Arial" pitchFamily="34" charset="-122"/>
                          <a:cs typeface="Arial" pitchFamily="34" charset="-120"/>
                        </a:rPr>
                        <a:t>50% of suppliers to commit to compliance with the Supplier Code of Conduct.</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850" dirty="0">
                          <a:solidFill>
                            <a:srgbClr val="121212"/>
                          </a:solidFill>
                          <a:latin typeface="Arial" pitchFamily="34" charset="0"/>
                          <a:ea typeface="Arial" pitchFamily="34" charset="-122"/>
                          <a:cs typeface="Arial" pitchFamily="34" charset="-120"/>
                        </a:rPr>
                        <a:t>Structuring is ongoing.</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F7F7F4"/>
                    </a:solidFill>
                  </a:tcPr>
                </a:tc>
              </a:tr>
            </a:tbl>
          </a:graphicData>
        </a:graphic>
      </p:graphicFrame>
      <p:sp>
        <p:nvSpPr>
          <p:cNvPr id="5" name="Text 2"/>
          <p:cNvSpPr/>
          <p:nvPr/>
        </p:nvSpPr>
        <p:spPr>
          <a:xfrm>
            <a:off x="548640" y="6035040"/>
            <a:ext cx="11064240" cy="292608"/>
          </a:xfrm>
          <a:prstGeom prst="rect">
            <a:avLst/>
          </a:prstGeom>
          <a:noFill/>
          <a:ln/>
        </p:spPr>
        <p:txBody>
          <a:bodyPr wrap="square" rtlCol="0" anchor="ctr"/>
          <a:lstStyle/>
          <a:p>
            <a:pPr indent="0" marL="0">
              <a:buNone/>
            </a:pPr>
            <a:r>
              <a:rPr lang="en-GB" altLang="en-US" sz="800" dirty="0">
                <a:solidFill>
                  <a:srgbClr val="5D6578"/>
                </a:solidFill>
                <a:latin typeface="Arial" pitchFamily="34" charset="0"/>
                <a:ea typeface="Arial" pitchFamily="34" charset="-122"/>
                <a:cs typeface="Arial" pitchFamily="34" charset="-120"/>
              </a:rPr>
              <a:t>Source: ENCO 2024 Sustainability Report, p.22 · 2050 targets and the full table are in the report (p.22).</a:t>
            </a:r>
            <a:endParaRPr lang="en-GB" sz="800" dirty="0"/>
          </a:p>
        </p:txBody>
      </p:sp>
      <p:sp>
        <p:nvSpPr>
          <p:cNvPr id="25" name="Slide Number Placeholder 0"/>
          <p:cNvSpPr>
            <a:spLocks noGrp="1"/>
          </p:cNvSpPr>
          <p:nvPr>
            <p:ph type="sldNum" sz="quarter" idx="4294967295"/>
          </p:nvPr>
        </p:nvSpPr>
        <p:spPr>
          <a:xfrm>
            <a:off x="11183112" y="6419088"/>
            <a:ext cx="45720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5D6578"/>
                </a:solidFill>
                <a:latin typeface="Arial"/>
                <a:ea typeface="Arial"/>
                <a:cs typeface="Aria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365760"/>
            <a:ext cx="1099109" cy="256032"/>
          </a:xfrm>
          <a:prstGeom prst="rect">
            <a:avLst/>
          </a:prstGeom>
          <a:solidFill>
            <a:srgbClr val="18233E"/>
          </a:solidFill>
          <a:ln/>
        </p:spPr>
        <p:txBody>
          <a:bodyPr wrap="square" lIns="0" tIns="76200" rIns="76200" bIns="0" rtlCol="0" anchor="ctr"/>
          <a:lstStyle/>
          <a:p>
            <a:pPr indent="0" marL="0">
              <a:buNone/>
            </a:pPr>
            <a:r>
              <a:rPr lang="en-GB" altLang="en-US" sz="900" b="1" spc="50" kern="0" dirty="0">
                <a:solidFill>
                  <a:srgbClr val="FFFFFF"/>
                </a:solidFill>
                <a:latin typeface="Arial" pitchFamily="34" charset="0"/>
                <a:ea typeface="Arial" pitchFamily="34" charset="-122"/>
                <a:cs typeface="Arial" pitchFamily="34" charset="-120"/>
              </a:rPr>
              <a:t>LIMITATIONS</a:t>
            </a:r>
            <a:endParaRPr lang="en-GB" sz="900" dirty="0"/>
          </a:p>
        </p:txBody>
      </p:sp>
      <p:sp>
        <p:nvSpPr>
          <p:cNvPr id="3" name="Text 1"/>
          <p:cNvSpPr/>
          <p:nvPr/>
        </p:nvSpPr>
        <p:spPr>
          <a:xfrm>
            <a:off x="548640" y="713232"/>
            <a:ext cx="10149840" cy="566928"/>
          </a:xfrm>
          <a:prstGeom prst="rect">
            <a:avLst/>
          </a:prstGeom>
          <a:noFill/>
          <a:ln/>
        </p:spPr>
        <p:txBody>
          <a:bodyPr wrap="square" rtlCol="0" anchor="t">
            <a:normAutofit/>
          </a:bodyPr>
          <a:lstStyle/>
          <a:p>
            <a:pPr indent="0" marL="0">
              <a:buNone/>
            </a:pPr>
            <a:r>
              <a:rPr lang="en-GB" altLang="en-US" sz="2600" b="1" dirty="0">
                <a:solidFill>
                  <a:srgbClr val="18233E"/>
                </a:solidFill>
                <a:latin typeface="Arial" pitchFamily="34" charset="0"/>
                <a:ea typeface="Arial" pitchFamily="34" charset="-122"/>
                <a:cs typeface="Arial" pitchFamily="34" charset="-120"/>
              </a:rPr>
              <a:t>Limitations stated in the report</a:t>
            </a:r>
            <a:endParaRPr lang="en-GB" sz="2600" dirty="0"/>
          </a:p>
        </p:txBody>
      </p:sp>
      <p:sp>
        <p:nvSpPr>
          <p:cNvPr id="4" name="Text 2"/>
          <p:cNvSpPr/>
          <p:nvPr/>
        </p:nvSpPr>
        <p:spPr>
          <a:xfrm>
            <a:off x="548640" y="1234440"/>
            <a:ext cx="10058400" cy="274320"/>
          </a:xfrm>
          <a:prstGeom prst="rect">
            <a:avLst/>
          </a:prstGeom>
          <a:noFill/>
          <a:ln/>
        </p:spPr>
        <p:txBody>
          <a:bodyPr wrap="square" rtlCol="0" anchor="t"/>
          <a:lstStyle/>
          <a:p>
            <a:pPr indent="0" marL="0">
              <a:buNone/>
            </a:pPr>
            <a:r>
              <a:rPr lang="en-GB" altLang="en-US" sz="1000" dirty="0">
                <a:solidFill>
                  <a:srgbClr val="5D6578"/>
                </a:solidFill>
                <a:latin typeface="Arial" pitchFamily="34" charset="0"/>
                <a:ea typeface="Arial" pitchFamily="34" charset="-122"/>
                <a:cs typeface="Arial" pitchFamily="34" charset="-120"/>
              </a:rPr>
              <a:t>The sentences below are quoted verbatim from the report itself.</a:t>
            </a:r>
            <a:endParaRPr lang="en-GB" sz="1000" dirty="0"/>
          </a:p>
        </p:txBody>
      </p:sp>
      <p:sp>
        <p:nvSpPr>
          <p:cNvPr id="5" name="Shape 3"/>
          <p:cNvSpPr/>
          <p:nvPr/>
        </p:nvSpPr>
        <p:spPr>
          <a:xfrm>
            <a:off x="548640" y="1728216"/>
            <a:ext cx="45720" cy="713232"/>
          </a:xfrm>
          <a:prstGeom prst="rect">
            <a:avLst/>
          </a:prstGeom>
          <a:solidFill>
            <a:srgbClr val="18233E"/>
          </a:solidFill>
          <a:ln w="12700">
            <a:solidFill>
              <a:srgbClr val="18233E"/>
            </a:solidFill>
            <a:prstDash val="solid"/>
          </a:ln>
        </p:spPr>
      </p:sp>
      <p:sp>
        <p:nvSpPr>
          <p:cNvPr id="6" name="Text 4"/>
          <p:cNvSpPr/>
          <p:nvPr/>
        </p:nvSpPr>
        <p:spPr>
          <a:xfrm>
            <a:off x="685800" y="1691640"/>
            <a:ext cx="5303520" cy="786384"/>
          </a:xfrm>
          <a:prstGeom prst="rect">
            <a:avLst/>
          </a:prstGeom>
          <a:noFill/>
          <a:ln/>
        </p:spPr>
        <p:txBody>
          <a:bodyPr wrap="square" rtlCol="0" anchor="t">
            <a:normAutofit/>
          </a:bodyPr>
          <a:lstStyle/>
          <a:p>
            <a:pPr indent="0" marL="0">
              <a:buNone/>
            </a:pPr>
            <a:r>
              <a:rPr lang="en-GB" altLang="en-US" sz="1100" dirty="0">
                <a:solidFill>
                  <a:srgbClr val="121212"/>
                </a:solidFill>
                <a:latin typeface="Arial" pitchFamily="34" charset="0"/>
                <a:ea typeface="Arial" pitchFamily="34" charset="-122"/>
                <a:cs typeface="Arial" pitchFamily="34" charset="-120"/>
              </a:rPr>
              <a:t>This report has not been subject to independent external assurance.</a:t>
            </a:r>
            <a:pPr indent="0" marL="0">
              <a:buNone/>
            </a:pPr>
            <a:r>
              <a:rPr lang="en-GB" altLang="en-US" sz="800" dirty="0">
                <a:solidFill>
                  <a:srgbClr val="5D6578"/>
                </a:solidFill>
                <a:latin typeface="Arial" pitchFamily="34" charset="0"/>
                <a:ea typeface="Arial" pitchFamily="34" charset="-122"/>
                <a:cs typeface="Arial" pitchFamily="34" charset="-120"/>
              </a:rPr>
              <a:t>  p.6</a:t>
            </a:r>
            <a:endParaRPr lang="en-GB" sz="1100" dirty="0"/>
          </a:p>
        </p:txBody>
      </p:sp>
      <p:sp>
        <p:nvSpPr>
          <p:cNvPr id="7" name="Shape 5"/>
          <p:cNvSpPr/>
          <p:nvPr/>
        </p:nvSpPr>
        <p:spPr>
          <a:xfrm>
            <a:off x="548640" y="2596896"/>
            <a:ext cx="45720" cy="713232"/>
          </a:xfrm>
          <a:prstGeom prst="rect">
            <a:avLst/>
          </a:prstGeom>
          <a:solidFill>
            <a:srgbClr val="18233E"/>
          </a:solidFill>
          <a:ln w="12700">
            <a:solidFill>
              <a:srgbClr val="18233E"/>
            </a:solidFill>
            <a:prstDash val="solid"/>
          </a:ln>
        </p:spPr>
      </p:sp>
      <p:sp>
        <p:nvSpPr>
          <p:cNvPr id="8" name="Text 6"/>
          <p:cNvSpPr/>
          <p:nvPr/>
        </p:nvSpPr>
        <p:spPr>
          <a:xfrm>
            <a:off x="685800" y="2560320"/>
            <a:ext cx="5303520" cy="786384"/>
          </a:xfrm>
          <a:prstGeom prst="rect">
            <a:avLst/>
          </a:prstGeom>
          <a:noFill/>
          <a:ln/>
        </p:spPr>
        <p:txBody>
          <a:bodyPr wrap="square" rtlCol="0" anchor="t">
            <a:normAutofit/>
          </a:bodyPr>
          <a:lstStyle/>
          <a:p>
            <a:pPr indent="0" marL="0">
              <a:buNone/>
            </a:pPr>
            <a:r>
              <a:rPr lang="en-GB" altLang="en-US" sz="1100" dirty="0">
                <a:solidFill>
                  <a:srgbClr val="121212"/>
                </a:solidFill>
                <a:latin typeface="Arial" pitchFamily="34" charset="0"/>
                <a:ea typeface="Arial" pitchFamily="34" charset="-122"/>
                <a:cs typeface="Arial" pitchFamily="34" charset="-120"/>
              </a:rPr>
              <a:t>As the scope boundaries and category classifications differ, the scope-based results for the two years are not directly comparable; changes between scopes should not be interpreted as a genuine reduction or increase.</a:t>
            </a:r>
            <a:pPr indent="0" marL="0">
              <a:buNone/>
            </a:pPr>
            <a:r>
              <a:rPr lang="en-GB" altLang="en-US" sz="800" dirty="0">
                <a:solidFill>
                  <a:srgbClr val="5D6578"/>
                </a:solidFill>
                <a:latin typeface="Arial" pitchFamily="34" charset="0"/>
                <a:ea typeface="Arial" pitchFamily="34" charset="-122"/>
                <a:cs typeface="Arial" pitchFamily="34" charset="-120"/>
              </a:rPr>
              <a:t>  p.39</a:t>
            </a:r>
            <a:endParaRPr lang="en-GB" sz="1100" dirty="0"/>
          </a:p>
        </p:txBody>
      </p:sp>
      <p:sp>
        <p:nvSpPr>
          <p:cNvPr id="9" name="Shape 7"/>
          <p:cNvSpPr/>
          <p:nvPr/>
        </p:nvSpPr>
        <p:spPr>
          <a:xfrm>
            <a:off x="548640" y="3465576"/>
            <a:ext cx="45720" cy="713232"/>
          </a:xfrm>
          <a:prstGeom prst="rect">
            <a:avLst/>
          </a:prstGeom>
          <a:solidFill>
            <a:srgbClr val="18233E"/>
          </a:solidFill>
          <a:ln w="12700">
            <a:solidFill>
              <a:srgbClr val="18233E"/>
            </a:solidFill>
            <a:prstDash val="solid"/>
          </a:ln>
        </p:spPr>
      </p:sp>
      <p:sp>
        <p:nvSpPr>
          <p:cNvPr id="10" name="Text 8"/>
          <p:cNvSpPr/>
          <p:nvPr/>
        </p:nvSpPr>
        <p:spPr>
          <a:xfrm>
            <a:off x="685800" y="3429000"/>
            <a:ext cx="5303520" cy="786384"/>
          </a:xfrm>
          <a:prstGeom prst="rect">
            <a:avLst/>
          </a:prstGeom>
          <a:noFill/>
          <a:ln/>
        </p:spPr>
        <p:txBody>
          <a:bodyPr wrap="square" rtlCol="0" anchor="t">
            <a:normAutofit/>
          </a:bodyPr>
          <a:lstStyle/>
          <a:p>
            <a:pPr indent="0" marL="0">
              <a:buNone/>
            </a:pPr>
            <a:r>
              <a:rPr lang="en-GB" altLang="en-US" sz="1100" dirty="0">
                <a:solidFill>
                  <a:srgbClr val="121212"/>
                </a:solidFill>
                <a:latin typeface="Arial" pitchFamily="34" charset="0"/>
                <a:ea typeface="Arial" pitchFamily="34" charset="-122"/>
                <a:cs typeface="Arial" pitchFamily="34" charset="-120"/>
              </a:rPr>
              <a:t>As no renewable energy procurement or I-REC certificates were in place in 2024, the market-based value is equal to the location-based value.</a:t>
            </a:r>
            <a:pPr indent="0" marL="0">
              <a:buNone/>
            </a:pPr>
            <a:r>
              <a:rPr lang="en-GB" altLang="en-US" sz="800" dirty="0">
                <a:solidFill>
                  <a:srgbClr val="5D6578"/>
                </a:solidFill>
                <a:latin typeface="Arial" pitchFamily="34" charset="0"/>
                <a:ea typeface="Arial" pitchFamily="34" charset="-122"/>
                <a:cs typeface="Arial" pitchFamily="34" charset="-120"/>
              </a:rPr>
              <a:t>  p.39</a:t>
            </a:r>
            <a:endParaRPr lang="en-GB" sz="1100" dirty="0"/>
          </a:p>
        </p:txBody>
      </p:sp>
      <p:sp>
        <p:nvSpPr>
          <p:cNvPr id="11" name="Shape 9"/>
          <p:cNvSpPr/>
          <p:nvPr/>
        </p:nvSpPr>
        <p:spPr>
          <a:xfrm>
            <a:off x="548640" y="4334256"/>
            <a:ext cx="45720" cy="713232"/>
          </a:xfrm>
          <a:prstGeom prst="rect">
            <a:avLst/>
          </a:prstGeom>
          <a:solidFill>
            <a:srgbClr val="18233E"/>
          </a:solidFill>
          <a:ln w="12700">
            <a:solidFill>
              <a:srgbClr val="18233E"/>
            </a:solidFill>
            <a:prstDash val="solid"/>
          </a:ln>
        </p:spPr>
      </p:sp>
      <p:sp>
        <p:nvSpPr>
          <p:cNvPr id="12" name="Text 10"/>
          <p:cNvSpPr/>
          <p:nvPr/>
        </p:nvSpPr>
        <p:spPr>
          <a:xfrm>
            <a:off x="685800" y="4297680"/>
            <a:ext cx="5303520" cy="786384"/>
          </a:xfrm>
          <a:prstGeom prst="rect">
            <a:avLst/>
          </a:prstGeom>
          <a:noFill/>
          <a:ln/>
        </p:spPr>
        <p:txBody>
          <a:bodyPr wrap="square" rtlCol="0" anchor="t">
            <a:normAutofit/>
          </a:bodyPr>
          <a:lstStyle/>
          <a:p>
            <a:pPr indent="0" marL="0">
              <a:buNone/>
            </a:pPr>
            <a:r>
              <a:rPr lang="en-GB" altLang="en-US" sz="1100" dirty="0">
                <a:solidFill>
                  <a:srgbClr val="121212"/>
                </a:solidFill>
                <a:latin typeface="Arial" pitchFamily="34" charset="0"/>
                <a:ea typeface="Arial" pitchFamily="34" charset="-122"/>
                <a:cs typeface="Arial" pitchFamily="34" charset="-120"/>
              </a:rPr>
              <a:t>We did not reach our Zero Waste Certificate target in 2024 and have not yet established a classification system that separates hazardous and non-hazardous waste.</a:t>
            </a:r>
            <a:pPr indent="0" marL="0">
              <a:buNone/>
            </a:pPr>
            <a:r>
              <a:rPr lang="en-GB" altLang="en-US" sz="800" dirty="0">
                <a:solidFill>
                  <a:srgbClr val="5D6578"/>
                </a:solidFill>
                <a:latin typeface="Arial" pitchFamily="34" charset="0"/>
                <a:ea typeface="Arial" pitchFamily="34" charset="-122"/>
                <a:cs typeface="Arial" pitchFamily="34" charset="-120"/>
              </a:rPr>
              <a:t>  p.7</a:t>
            </a:r>
            <a:endParaRPr lang="en-GB" sz="1100" dirty="0"/>
          </a:p>
        </p:txBody>
      </p:sp>
      <p:sp>
        <p:nvSpPr>
          <p:cNvPr id="13" name="Shape 11"/>
          <p:cNvSpPr/>
          <p:nvPr/>
        </p:nvSpPr>
        <p:spPr>
          <a:xfrm>
            <a:off x="548640" y="5202936"/>
            <a:ext cx="45720" cy="713232"/>
          </a:xfrm>
          <a:prstGeom prst="rect">
            <a:avLst/>
          </a:prstGeom>
          <a:solidFill>
            <a:srgbClr val="18233E"/>
          </a:solidFill>
          <a:ln w="12700">
            <a:solidFill>
              <a:srgbClr val="18233E"/>
            </a:solidFill>
            <a:prstDash val="solid"/>
          </a:ln>
        </p:spPr>
      </p:sp>
      <p:sp>
        <p:nvSpPr>
          <p:cNvPr id="14" name="Text 12"/>
          <p:cNvSpPr/>
          <p:nvPr/>
        </p:nvSpPr>
        <p:spPr>
          <a:xfrm>
            <a:off x="685800" y="5166360"/>
            <a:ext cx="5303520" cy="786384"/>
          </a:xfrm>
          <a:prstGeom prst="rect">
            <a:avLst/>
          </a:prstGeom>
          <a:noFill/>
          <a:ln/>
        </p:spPr>
        <p:txBody>
          <a:bodyPr wrap="square" rtlCol="0" anchor="t">
            <a:normAutofit/>
          </a:bodyPr>
          <a:lstStyle/>
          <a:p>
            <a:pPr indent="0" marL="0">
              <a:buNone/>
            </a:pPr>
            <a:r>
              <a:rPr lang="en-GB" altLang="en-US" sz="1100" dirty="0">
                <a:solidFill>
                  <a:srgbClr val="121212"/>
                </a:solidFill>
                <a:latin typeface="Arial" pitchFamily="34" charset="0"/>
                <a:ea typeface="Arial" pitchFamily="34" charset="-122"/>
                <a:cs typeface="Arial" pitchFamily="34" charset="-120"/>
              </a:rPr>
              <a:t>Our plant project in Hadımköy is taking longer than planned owing to warehouse renovation works.</a:t>
            </a:r>
            <a:pPr indent="0" marL="0">
              <a:buNone/>
            </a:pPr>
            <a:r>
              <a:rPr lang="en-GB" altLang="en-US" sz="800" dirty="0">
                <a:solidFill>
                  <a:srgbClr val="5D6578"/>
                </a:solidFill>
                <a:latin typeface="Arial" pitchFamily="34" charset="0"/>
                <a:ea typeface="Arial" pitchFamily="34" charset="-122"/>
                <a:cs typeface="Arial" pitchFamily="34" charset="-120"/>
              </a:rPr>
              <a:t>  p.7</a:t>
            </a:r>
            <a:endParaRPr lang="en-GB" sz="1100" dirty="0"/>
          </a:p>
        </p:txBody>
      </p:sp>
      <p:sp>
        <p:nvSpPr>
          <p:cNvPr id="15" name="Shape 13"/>
          <p:cNvSpPr/>
          <p:nvPr/>
        </p:nvSpPr>
        <p:spPr>
          <a:xfrm>
            <a:off x="6172200" y="1728216"/>
            <a:ext cx="45720" cy="713232"/>
          </a:xfrm>
          <a:prstGeom prst="rect">
            <a:avLst/>
          </a:prstGeom>
          <a:solidFill>
            <a:srgbClr val="18233E"/>
          </a:solidFill>
          <a:ln w="12700">
            <a:solidFill>
              <a:srgbClr val="18233E"/>
            </a:solidFill>
            <a:prstDash val="solid"/>
          </a:ln>
        </p:spPr>
      </p:sp>
      <p:sp>
        <p:nvSpPr>
          <p:cNvPr id="16" name="Text 14"/>
          <p:cNvSpPr/>
          <p:nvPr/>
        </p:nvSpPr>
        <p:spPr>
          <a:xfrm>
            <a:off x="6309360" y="1691640"/>
            <a:ext cx="5303520" cy="786384"/>
          </a:xfrm>
          <a:prstGeom prst="rect">
            <a:avLst/>
          </a:prstGeom>
          <a:noFill/>
          <a:ln/>
        </p:spPr>
        <p:txBody>
          <a:bodyPr wrap="square" rtlCol="0" anchor="t">
            <a:normAutofit/>
          </a:bodyPr>
          <a:lstStyle/>
          <a:p>
            <a:pPr indent="0" marL="0">
              <a:buNone/>
            </a:pPr>
            <a:r>
              <a:rPr lang="en-GB" altLang="en-US" sz="1100" dirty="0">
                <a:solidFill>
                  <a:srgbClr val="121212"/>
                </a:solidFill>
                <a:latin typeface="Arial" pitchFamily="34" charset="0"/>
                <a:ea typeface="Arial" pitchFamily="34" charset="-122"/>
                <a:cs typeface="Arial" pitchFamily="34" charset="-120"/>
              </a:rPr>
              <a:t>As series production of Euro 7 vehicles has not yet begun, we are continuing our fleet renewal with Euro 6.</a:t>
            </a:r>
            <a:pPr indent="0" marL="0">
              <a:buNone/>
            </a:pPr>
            <a:r>
              <a:rPr lang="en-GB" altLang="en-US" sz="800" dirty="0">
                <a:solidFill>
                  <a:srgbClr val="5D6578"/>
                </a:solidFill>
                <a:latin typeface="Arial" pitchFamily="34" charset="0"/>
                <a:ea typeface="Arial" pitchFamily="34" charset="-122"/>
                <a:cs typeface="Arial" pitchFamily="34" charset="-120"/>
              </a:rPr>
              <a:t>  p.7</a:t>
            </a:r>
            <a:endParaRPr lang="en-GB" sz="1100" dirty="0"/>
          </a:p>
        </p:txBody>
      </p:sp>
      <p:sp>
        <p:nvSpPr>
          <p:cNvPr id="17" name="Shape 15"/>
          <p:cNvSpPr/>
          <p:nvPr/>
        </p:nvSpPr>
        <p:spPr>
          <a:xfrm>
            <a:off x="6172200" y="2596896"/>
            <a:ext cx="45720" cy="713232"/>
          </a:xfrm>
          <a:prstGeom prst="rect">
            <a:avLst/>
          </a:prstGeom>
          <a:solidFill>
            <a:srgbClr val="18233E"/>
          </a:solidFill>
          <a:ln w="12700">
            <a:solidFill>
              <a:srgbClr val="18233E"/>
            </a:solidFill>
            <a:prstDash val="solid"/>
          </a:ln>
        </p:spPr>
      </p:sp>
      <p:sp>
        <p:nvSpPr>
          <p:cNvPr id="18" name="Text 16"/>
          <p:cNvSpPr/>
          <p:nvPr/>
        </p:nvSpPr>
        <p:spPr>
          <a:xfrm>
            <a:off x="6309360" y="2560320"/>
            <a:ext cx="5303520" cy="786384"/>
          </a:xfrm>
          <a:prstGeom prst="rect">
            <a:avLst/>
          </a:prstGeom>
          <a:noFill/>
          <a:ln/>
        </p:spPr>
        <p:txBody>
          <a:bodyPr wrap="square" rtlCol="0" anchor="t">
            <a:normAutofit/>
          </a:bodyPr>
          <a:lstStyle/>
          <a:p>
            <a:pPr indent="0" marL="0">
              <a:buNone/>
            </a:pPr>
            <a:r>
              <a:rPr lang="en-GB" altLang="en-US" sz="1100" dirty="0">
                <a:solidFill>
                  <a:srgbClr val="121212"/>
                </a:solidFill>
                <a:latin typeface="Arial" pitchFamily="34" charset="0"/>
                <a:ea typeface="Arial" pitchFamily="34" charset="-122"/>
                <a:cs typeface="Arial" pitchFamily="34" charset="-120"/>
              </a:rPr>
              <a:t>Data collection for the survey carried out at the beginning of 2024 was completed; the analysis of the results and the resulting action plan have been carried forward to the next period.</a:t>
            </a:r>
            <a:pPr indent="0" marL="0">
              <a:buNone/>
            </a:pPr>
            <a:r>
              <a:rPr lang="en-GB" altLang="en-US" sz="800" dirty="0">
                <a:solidFill>
                  <a:srgbClr val="5D6578"/>
                </a:solidFill>
                <a:latin typeface="Arial" pitchFamily="34" charset="0"/>
                <a:ea typeface="Arial" pitchFamily="34" charset="-122"/>
                <a:cs typeface="Arial" pitchFamily="34" charset="-120"/>
              </a:rPr>
              <a:t>  p.55</a:t>
            </a:r>
            <a:endParaRPr lang="en-GB" sz="1100" dirty="0"/>
          </a:p>
        </p:txBody>
      </p:sp>
      <p:sp>
        <p:nvSpPr>
          <p:cNvPr id="19" name="Shape 17"/>
          <p:cNvSpPr/>
          <p:nvPr/>
        </p:nvSpPr>
        <p:spPr>
          <a:xfrm>
            <a:off x="6172200" y="3465576"/>
            <a:ext cx="45720" cy="713232"/>
          </a:xfrm>
          <a:prstGeom prst="rect">
            <a:avLst/>
          </a:prstGeom>
          <a:solidFill>
            <a:srgbClr val="18233E"/>
          </a:solidFill>
          <a:ln w="12700">
            <a:solidFill>
              <a:srgbClr val="18233E"/>
            </a:solidFill>
            <a:prstDash val="solid"/>
          </a:ln>
        </p:spPr>
      </p:sp>
      <p:sp>
        <p:nvSpPr>
          <p:cNvPr id="20" name="Text 18"/>
          <p:cNvSpPr/>
          <p:nvPr/>
        </p:nvSpPr>
        <p:spPr>
          <a:xfrm>
            <a:off x="6309360" y="3429000"/>
            <a:ext cx="5303520" cy="786384"/>
          </a:xfrm>
          <a:prstGeom prst="rect">
            <a:avLst/>
          </a:prstGeom>
          <a:noFill/>
          <a:ln/>
        </p:spPr>
        <p:txBody>
          <a:bodyPr wrap="square" rtlCol="0" anchor="t">
            <a:normAutofit/>
          </a:bodyPr>
          <a:lstStyle/>
          <a:p>
            <a:pPr indent="0" marL="0">
              <a:buNone/>
            </a:pPr>
            <a:r>
              <a:rPr lang="en-GB" altLang="en-US" sz="1100" dirty="0">
                <a:solidFill>
                  <a:srgbClr val="121212"/>
                </a:solidFill>
                <a:latin typeface="Arial" pitchFamily="34" charset="0"/>
                <a:ea typeface="Arial" pitchFamily="34" charset="-122"/>
                <a:cs typeface="Arial" pitchFamily="34" charset="-120"/>
              </a:rPr>
              <a:t>As no developments occurred during the 2024 reporting period in ENCO's operational structure, value chain or stakeholder expectations that would alter the prioritisation results, the outcomes of the assessment carried out in the previous period remain valid for 2024.</a:t>
            </a:r>
            <a:pPr indent="0" marL="0">
              <a:buNone/>
            </a:pPr>
            <a:r>
              <a:rPr lang="en-GB" altLang="en-US" sz="800" dirty="0">
                <a:solidFill>
                  <a:srgbClr val="5D6578"/>
                </a:solidFill>
                <a:latin typeface="Arial" pitchFamily="34" charset="0"/>
                <a:ea typeface="Arial" pitchFamily="34" charset="-122"/>
                <a:cs typeface="Arial" pitchFamily="34" charset="-120"/>
              </a:rPr>
              <a:t>  p.25</a:t>
            </a:r>
            <a:endParaRPr lang="en-GB" sz="1100" dirty="0"/>
          </a:p>
        </p:txBody>
      </p:sp>
      <p:sp>
        <p:nvSpPr>
          <p:cNvPr id="21" name="Shape 19"/>
          <p:cNvSpPr/>
          <p:nvPr/>
        </p:nvSpPr>
        <p:spPr>
          <a:xfrm>
            <a:off x="6172200" y="4334256"/>
            <a:ext cx="45720" cy="713232"/>
          </a:xfrm>
          <a:prstGeom prst="rect">
            <a:avLst/>
          </a:prstGeom>
          <a:solidFill>
            <a:srgbClr val="18233E"/>
          </a:solidFill>
          <a:ln w="12700">
            <a:solidFill>
              <a:srgbClr val="18233E"/>
            </a:solidFill>
            <a:prstDash val="solid"/>
          </a:ln>
        </p:spPr>
      </p:sp>
      <p:sp>
        <p:nvSpPr>
          <p:cNvPr id="22" name="Text 20"/>
          <p:cNvSpPr/>
          <p:nvPr/>
        </p:nvSpPr>
        <p:spPr>
          <a:xfrm>
            <a:off x="6309360" y="4297680"/>
            <a:ext cx="5303520" cy="786384"/>
          </a:xfrm>
          <a:prstGeom prst="rect">
            <a:avLst/>
          </a:prstGeom>
          <a:noFill/>
          <a:ln/>
        </p:spPr>
        <p:txBody>
          <a:bodyPr wrap="square" rtlCol="0" anchor="t">
            <a:normAutofit/>
          </a:bodyPr>
          <a:lstStyle/>
          <a:p>
            <a:pPr indent="0" marL="0">
              <a:buNone/>
            </a:pPr>
            <a:r>
              <a:rPr lang="en-GB" altLang="en-US" sz="1100" b="1" dirty="0">
                <a:solidFill>
                  <a:srgbClr val="18233E"/>
                </a:solidFill>
                <a:latin typeface="Arial" pitchFamily="34" charset="0"/>
                <a:ea typeface="Arial" pitchFamily="34" charset="-122"/>
                <a:cs typeface="Arial" pitchFamily="34" charset="-120"/>
              </a:rPr>
              <a:t>Biodiversity · 2024 Performance: </a:t>
            </a:r>
            <a:pPr indent="0" marL="0">
              <a:buNone/>
            </a:pPr>
            <a:r>
              <a:rPr lang="en-GB" altLang="en-US" sz="1100" dirty="0">
                <a:solidFill>
                  <a:srgbClr val="121212"/>
                </a:solidFill>
                <a:latin typeface="Arial" pitchFamily="34" charset="0"/>
                <a:ea typeface="Arial" pitchFamily="34" charset="-122"/>
                <a:cs typeface="Arial" pitchFamily="34" charset="-120"/>
              </a:rPr>
              <a:t>Not yet started. Vehicles are washed with water only.</a:t>
            </a:r>
            <a:pPr indent="0" marL="0">
              <a:buNone/>
            </a:pPr>
            <a:r>
              <a:rPr lang="en-GB" altLang="en-US" sz="800" dirty="0">
                <a:solidFill>
                  <a:srgbClr val="5D6578"/>
                </a:solidFill>
                <a:latin typeface="Arial" pitchFamily="34" charset="0"/>
                <a:ea typeface="Arial" pitchFamily="34" charset="-122"/>
                <a:cs typeface="Arial" pitchFamily="34" charset="-120"/>
              </a:rPr>
              <a:t>  p.22</a:t>
            </a:r>
            <a:endParaRPr lang="en-GB" sz="1100" dirty="0"/>
          </a:p>
        </p:txBody>
      </p:sp>
      <p:sp>
        <p:nvSpPr>
          <p:cNvPr id="23" name="Shape 21"/>
          <p:cNvSpPr/>
          <p:nvPr/>
        </p:nvSpPr>
        <p:spPr>
          <a:xfrm>
            <a:off x="6172200" y="5202936"/>
            <a:ext cx="45720" cy="713232"/>
          </a:xfrm>
          <a:prstGeom prst="rect">
            <a:avLst/>
          </a:prstGeom>
          <a:solidFill>
            <a:srgbClr val="18233E"/>
          </a:solidFill>
          <a:ln w="12700">
            <a:solidFill>
              <a:srgbClr val="18233E"/>
            </a:solidFill>
            <a:prstDash val="solid"/>
          </a:ln>
        </p:spPr>
      </p:sp>
      <p:sp>
        <p:nvSpPr>
          <p:cNvPr id="24" name="Text 22"/>
          <p:cNvSpPr/>
          <p:nvPr/>
        </p:nvSpPr>
        <p:spPr>
          <a:xfrm>
            <a:off x="6309360" y="5166360"/>
            <a:ext cx="5303520" cy="786384"/>
          </a:xfrm>
          <a:prstGeom prst="rect">
            <a:avLst/>
          </a:prstGeom>
          <a:noFill/>
          <a:ln/>
        </p:spPr>
        <p:txBody>
          <a:bodyPr wrap="square" rtlCol="0" anchor="t">
            <a:normAutofit/>
          </a:bodyPr>
          <a:lstStyle/>
          <a:p>
            <a:pPr indent="0" marL="0">
              <a:buNone/>
            </a:pPr>
            <a:r>
              <a:rPr lang="en-GB" altLang="en-US" sz="1100" dirty="0">
                <a:solidFill>
                  <a:srgbClr val="121212"/>
                </a:solidFill>
                <a:latin typeface="Arial" pitchFamily="34" charset="0"/>
                <a:ea typeface="Arial" pitchFamily="34" charset="-122"/>
                <a:cs typeface="Arial" pitchFamily="34" charset="-120"/>
              </a:rPr>
              <a:t>Number of suppliers with identified risks</a:t>
            </a:r>
            <a:pPr indent="0" marL="0">
              <a:buNone/>
            </a:pPr>
            <a:r>
              <a:rPr lang="en-GB" altLang="en-US" sz="1100" dirty="0">
                <a:solidFill>
                  <a:srgbClr val="121212"/>
                </a:solidFill>
                <a:latin typeface="Arial" pitchFamily="34" charset="0"/>
                <a:ea typeface="Arial" pitchFamily="34" charset="-122"/>
                <a:cs typeface="Arial" pitchFamily="34" charset="-120"/>
              </a:rPr>
              <a:t>: -</a:t>
            </a:r>
            <a:pPr indent="0" marL="0">
              <a:buNone/>
            </a:pPr>
            <a:r>
              <a:rPr lang="en-GB" altLang="en-US" sz="800" dirty="0">
                <a:solidFill>
                  <a:srgbClr val="5D6578"/>
                </a:solidFill>
                <a:latin typeface="Arial" pitchFamily="34" charset="0"/>
                <a:ea typeface="Arial" pitchFamily="34" charset="-122"/>
                <a:cs typeface="Arial" pitchFamily="34" charset="-120"/>
              </a:rPr>
              <a:t>  p.50</a:t>
            </a:r>
            <a:endParaRPr lang="en-GB" sz="1100" dirty="0"/>
          </a:p>
        </p:txBody>
      </p:sp>
      <p:sp>
        <p:nvSpPr>
          <p:cNvPr id="25" name="Text 23"/>
          <p:cNvSpPr/>
          <p:nvPr/>
        </p:nvSpPr>
        <p:spPr>
          <a:xfrm>
            <a:off x="548640" y="6035040"/>
            <a:ext cx="11064240" cy="292608"/>
          </a:xfrm>
          <a:prstGeom prst="rect">
            <a:avLst/>
          </a:prstGeom>
          <a:noFill/>
          <a:ln/>
        </p:spPr>
        <p:txBody>
          <a:bodyPr wrap="square" rtlCol="0" anchor="ctr"/>
          <a:lstStyle/>
          <a:p>
            <a:pPr indent="0" marL="0">
              <a:buNone/>
            </a:pPr>
            <a:r>
              <a:rPr lang="en-GB" altLang="en-US" sz="800" dirty="0">
                <a:solidFill>
                  <a:srgbClr val="5D6578"/>
                </a:solidFill>
                <a:latin typeface="Arial" pitchFamily="34" charset="0"/>
                <a:ea typeface="Arial" pitchFamily="34" charset="-122"/>
                <a:cs typeface="Arial" pitchFamily="34" charset="-120"/>
              </a:rPr>
              <a:t>Source: ENCO 2024 Sustainability Report, p.6, p.39, p.7, p.55, p.25, p.22, p.50</a:t>
            </a:r>
            <a:endParaRPr lang="en-GB" sz="800" dirty="0"/>
          </a:p>
        </p:txBody>
      </p:sp>
      <p:sp>
        <p:nvSpPr>
          <p:cNvPr id="25" name="Slide Number Placeholder 0"/>
          <p:cNvSpPr>
            <a:spLocks noGrp="1"/>
          </p:cNvSpPr>
          <p:nvPr>
            <p:ph type="sldNum" sz="quarter" idx="4294967295"/>
          </p:nvPr>
        </p:nvSpPr>
        <p:spPr>
          <a:xfrm>
            <a:off x="11183112" y="6419088"/>
            <a:ext cx="45720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5D6578"/>
                </a:solidFill>
                <a:latin typeface="Arial"/>
                <a:ea typeface="Arial"/>
                <a:cs typeface="Aria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365760"/>
            <a:ext cx="1024128" cy="256032"/>
          </a:xfrm>
          <a:prstGeom prst="rect">
            <a:avLst/>
          </a:prstGeom>
          <a:solidFill>
            <a:srgbClr val="18233E"/>
          </a:solidFill>
          <a:ln/>
        </p:spPr>
        <p:txBody>
          <a:bodyPr wrap="square" lIns="0" tIns="76200" rIns="76200" bIns="0" rtlCol="0" anchor="ctr"/>
          <a:lstStyle/>
          <a:p>
            <a:pPr indent="0" marL="0">
              <a:buNone/>
            </a:pPr>
            <a:r>
              <a:rPr lang="en-GB" altLang="en-US" sz="900" b="1" spc="50" kern="0" dirty="0">
                <a:solidFill>
                  <a:srgbClr val="FFFFFF"/>
                </a:solidFill>
                <a:latin typeface="Arial" pitchFamily="34" charset="0"/>
                <a:ea typeface="Arial" pitchFamily="34" charset="-122"/>
                <a:cs typeface="Arial" pitchFamily="34" charset="-120"/>
              </a:rPr>
              <a:t>APPENDICES</a:t>
            </a:r>
            <a:endParaRPr lang="en-GB" sz="900" dirty="0"/>
          </a:p>
        </p:txBody>
      </p:sp>
      <p:sp>
        <p:nvSpPr>
          <p:cNvPr id="3" name="Text 1"/>
          <p:cNvSpPr/>
          <p:nvPr/>
        </p:nvSpPr>
        <p:spPr>
          <a:xfrm>
            <a:off x="548640" y="713232"/>
            <a:ext cx="10149840" cy="566928"/>
          </a:xfrm>
          <a:prstGeom prst="rect">
            <a:avLst/>
          </a:prstGeom>
          <a:noFill/>
          <a:ln/>
        </p:spPr>
        <p:txBody>
          <a:bodyPr wrap="square" rtlCol="0" anchor="t">
            <a:normAutofit/>
          </a:bodyPr>
          <a:lstStyle/>
          <a:p>
            <a:pPr indent="0" marL="0">
              <a:buNone/>
            </a:pPr>
            <a:r>
              <a:rPr lang="en-GB" altLang="en-US" sz="2600" b="1" dirty="0">
                <a:solidFill>
                  <a:srgbClr val="18233E"/>
                </a:solidFill>
                <a:latin typeface="Arial" pitchFamily="34" charset="0"/>
                <a:ea typeface="Arial" pitchFamily="34" charset="-122"/>
                <a:cs typeface="Arial" pitchFamily="34" charset="-120"/>
              </a:rPr>
              <a:t>Source and method</a:t>
            </a:r>
            <a:endParaRPr lang="en-GB" sz="2600" dirty="0"/>
          </a:p>
        </p:txBody>
      </p:sp>
      <p:sp>
        <p:nvSpPr>
          <p:cNvPr id="4" name="Text 2"/>
          <p:cNvSpPr/>
          <p:nvPr/>
        </p:nvSpPr>
        <p:spPr>
          <a:xfrm>
            <a:off x="548640" y="1463040"/>
            <a:ext cx="11064240" cy="2651760"/>
          </a:xfrm>
          <a:prstGeom prst="rect">
            <a:avLst/>
          </a:prstGeom>
          <a:noFill/>
          <a:ln/>
        </p:spPr>
        <p:txBody>
          <a:bodyPr wrap="square" rtlCol="0" anchor="t"/>
          <a:lstStyle/>
          <a:p>
            <a:pPr marL="177800" indent="-177800">
              <a:spcAft>
                <a:spcPts val="600"/>
              </a:spcAft>
              <a:buSzPct val="100000"/>
              <a:buChar char="•"/>
            </a:pPr>
            <a:r>
              <a:rPr lang="en-GB" altLang="en-US" sz="1200" dirty="0">
                <a:solidFill>
                  <a:srgbClr val="121212"/>
                </a:solidFill>
                <a:latin typeface="Arial" pitchFamily="34" charset="0"/>
                <a:ea typeface="Arial" pitchFamily="34" charset="-122"/>
                <a:cs typeface="Arial" pitchFamily="34" charset="-120"/>
              </a:rPr>
              <a:t>Source: ENCO 2024 Sustainability Report (interactive PDF). Page numbers refer to that PDF.</a:t>
            </a:r>
            <a:endParaRPr lang="en-GB" sz="1200" dirty="0"/>
          </a:p>
          <a:p>
            <a:pPr marL="177800" indent="-177800">
              <a:spcAft>
                <a:spcPts val="600"/>
              </a:spcAft>
              <a:buSzPct val="100000"/>
              <a:buChar char="•"/>
            </a:pPr>
            <a:r>
              <a:rPr lang="en-GB" altLang="en-US" sz="1200" dirty="0">
                <a:solidFill>
                  <a:srgbClr val="121212"/>
                </a:solidFill>
                <a:latin typeface="Arial" pitchFamily="34" charset="0"/>
                <a:ea typeface="Arial" pitchFamily="34" charset="-122"/>
                <a:cs typeface="Arial" pitchFamily="34" charset="-120"/>
              </a:rPr>
              <a:t>All values are taken verbatim from the report. The only calculated series is the share of transport work (marked in the chart).</a:t>
            </a:r>
            <a:endParaRPr lang="en-GB" sz="1200" dirty="0"/>
          </a:p>
          <a:p>
            <a:pPr marL="177800" indent="-177800">
              <a:spcAft>
                <a:spcPts val="600"/>
              </a:spcAft>
              <a:buSzPct val="100000"/>
              <a:buChar char="•"/>
            </a:pPr>
            <a:r>
              <a:rPr lang="en-GB" altLang="en-US" sz="1200" dirty="0">
                <a:solidFill>
                  <a:srgbClr val="121212"/>
                </a:solidFill>
                <a:latin typeface="Arial" pitchFamily="34" charset="0"/>
                <a:ea typeface="Arial" pitchFamily="34" charset="-122"/>
                <a:cs typeface="Arial" pitchFamily="34" charset="-120"/>
              </a:rPr>
              <a:t>This presentation contains no live data; it is a fixed copy of the values in the report.</a:t>
            </a:r>
            <a:endParaRPr lang="en-GB" sz="1200" dirty="0"/>
          </a:p>
          <a:p>
            <a:pPr marL="177800" indent="-177800">
              <a:spcAft>
                <a:spcPts val="600"/>
              </a:spcAft>
              <a:buSzPct val="100000"/>
              <a:buChar char="•"/>
            </a:pPr>
            <a:r>
              <a:rPr lang="en-GB" altLang="en-US" sz="1200" dirty="0">
                <a:solidFill>
                  <a:srgbClr val="121212"/>
                </a:solidFill>
                <a:latin typeface="Arial" pitchFamily="34" charset="0"/>
                <a:ea typeface="Arial" pitchFamily="34" charset="-122"/>
                <a:cs typeface="Arial" pitchFamily="34" charset="-120"/>
              </a:rPr>
              <a:t>This report has not been subject to independent external assurance.</a:t>
            </a:r>
            <a:endParaRPr lang="en-GB" sz="1200" dirty="0"/>
          </a:p>
        </p:txBody>
      </p:sp>
      <p:sp>
        <p:nvSpPr>
          <p:cNvPr id="5" name="Text 3"/>
          <p:cNvSpPr/>
          <p:nvPr/>
        </p:nvSpPr>
        <p:spPr>
          <a:xfrm>
            <a:off x="548640" y="4206240"/>
            <a:ext cx="5486400" cy="320040"/>
          </a:xfrm>
          <a:prstGeom prst="rect">
            <a:avLst/>
          </a:prstGeom>
          <a:noFill/>
          <a:ln/>
        </p:spPr>
        <p:txBody>
          <a:bodyPr wrap="square" rtlCol="0" anchor="t"/>
          <a:lstStyle/>
          <a:p>
            <a:pPr indent="0" marL="0">
              <a:buNone/>
            </a:pPr>
            <a:r>
              <a:rPr lang="en-GB" altLang="en-US" sz="1200" b="1" dirty="0">
                <a:solidFill>
                  <a:srgbClr val="18233E"/>
                </a:solidFill>
                <a:latin typeface="Arial" pitchFamily="34" charset="0"/>
                <a:ea typeface="Arial" pitchFamily="34" charset="-122"/>
                <a:cs typeface="Arial" pitchFamily="34" charset="-120"/>
              </a:rPr>
              <a:t>External sources</a:t>
            </a:r>
            <a:endParaRPr lang="en-GB" sz="1200" dirty="0"/>
          </a:p>
        </p:txBody>
      </p:sp>
      <p:sp>
        <p:nvSpPr>
          <p:cNvPr id="6" name="Text 4"/>
          <p:cNvSpPr/>
          <p:nvPr/>
        </p:nvSpPr>
        <p:spPr>
          <a:xfrm>
            <a:off x="548640" y="4526280"/>
            <a:ext cx="7315200" cy="1371600"/>
          </a:xfrm>
          <a:prstGeom prst="rect">
            <a:avLst/>
          </a:prstGeom>
          <a:noFill/>
          <a:ln/>
        </p:spPr>
        <p:txBody>
          <a:bodyPr wrap="square" rtlCol="0" anchor="t"/>
          <a:lstStyle/>
          <a:p>
            <a:pPr indent="0" marL="0">
              <a:buNone/>
            </a:pPr>
            <a:r>
              <a:rPr lang="en-GB" altLang="en-US" sz="1200" u="sng" dirty="0">
                <a:solidFill>
                  <a:srgbClr val="004481"/>
                </a:solidFill>
                <a:latin typeface="Arial" pitchFamily="34" charset="0"/>
                <a:ea typeface="Arial" pitchFamily="34" charset="-122"/>
                <a:cs typeface="Arial" pitchFamily="34" charset="-120"/>
                <a:hlinkClick r:id="rId1" invalidUrl="" action="" tgtFrame="" tooltip="https://www.globalreporting.org/standards/" history="1" highlightClick="0" endSnd="0">
                  <a:extLst>
                    <a:ext uri="{A12FA001-AC4F-418D-AE19-62706E023703}">
                      <ahyp:hlinkClr xmlns:ahyp="http://schemas.microsoft.com/office/drawing/2018/hyperlinkcolor" val="tx"/>
                    </a:ext>
                  </a:extLst>
                </a:hlinkClick>
              </a:rPr>
              <a:t>GRI Standards — globalreporting.org</a:t>
            </a:r>
            <a:endParaRPr lang="en-GB" sz="1200" dirty="0"/>
          </a:p>
          <a:p>
            <a:pPr indent="0" marL="0">
              <a:buNone/>
            </a:pPr>
            <a:r>
              <a:rPr lang="en-GB" altLang="en-US" sz="1200" u="sng" dirty="0">
                <a:solidFill>
                  <a:srgbClr val="004481"/>
                </a:solidFill>
                <a:latin typeface="Arial" pitchFamily="34" charset="0"/>
                <a:ea typeface="Arial" pitchFamily="34" charset="-122"/>
                <a:cs typeface="Arial" pitchFamily="34" charset="-120"/>
                <a:hlinkClick r:id="rId2" invalidUrl="" action="" tgtFrame="" tooltip="https://ghgprotocol.org/" history="1" highlightClick="0" endSnd="0">
                  <a:extLst>
                    <a:ext uri="{A12FA001-AC4F-418D-AE19-62706E023703}">
                      <ahyp:hlinkClr xmlns:ahyp="http://schemas.microsoft.com/office/drawing/2018/hyperlinkcolor" val="tx"/>
                    </a:ext>
                  </a:extLst>
                </a:hlinkClick>
              </a:rPr>
              <a:t>GHG Protocol — ghgprotocol.org</a:t>
            </a:r>
            <a:endParaRPr lang="en-GB" sz="1200" dirty="0"/>
          </a:p>
          <a:p>
            <a:pPr indent="0" marL="0">
              <a:buNone/>
            </a:pPr>
            <a:r>
              <a:rPr lang="en-GB" altLang="en-US" sz="1200" u="sng" dirty="0">
                <a:solidFill>
                  <a:srgbClr val="004481"/>
                </a:solidFill>
                <a:latin typeface="Arial" pitchFamily="34" charset="0"/>
                <a:ea typeface="Arial" pitchFamily="34" charset="-122"/>
                <a:cs typeface="Arial" pitchFamily="34" charset="-120"/>
                <a:hlinkClick r:id="rId3" invalidUrl="" action="" tgtFrame="" tooltip="https://www.gov.uk/government/collections/government-conversion-factors-for-company-reporting" history="1" highlightClick="0" endSnd="0">
                  <a:extLst>
                    <a:ext uri="{A12FA001-AC4F-418D-AE19-62706E023703}">
                      <ahyp:hlinkClr xmlns:ahyp="http://schemas.microsoft.com/office/drawing/2018/hyperlinkcolor" val="tx"/>
                    </a:ext>
                  </a:extLst>
                </a:hlinkClick>
              </a:rPr>
              <a:t>DEFRA conversion factors — gov.uk</a:t>
            </a:r>
            <a:endParaRPr lang="en-GB" sz="1200" dirty="0"/>
          </a:p>
          <a:p>
            <a:pPr indent="0" marL="0">
              <a:buNone/>
            </a:pPr>
            <a:r>
              <a:rPr lang="en-GB" altLang="en-US" sz="1200" u="sng" dirty="0">
                <a:solidFill>
                  <a:srgbClr val="004481"/>
                </a:solidFill>
                <a:latin typeface="Arial" pitchFamily="34" charset="0"/>
                <a:ea typeface="Arial" pitchFamily="34" charset="-122"/>
                <a:cs typeface="Arial" pitchFamily="34" charset="-120"/>
                <a:hlinkClick r:id="rId4" invalidUrl="" action="" tgtFrame="" tooltip="https://kakdbyqwzfprjrgkapqv.supabase.co/storage/v1/object/public/media/legacy/documents/01J7GRGRP3RDKT7VMJV9Y846Q4.pdf" history="1" highlightClick="0" endSnd="0">
                  <a:extLst>
                    <a:ext uri="{A12FA001-AC4F-418D-AE19-62706E023703}">
                      <ahyp:hlinkClr xmlns:ahyp="http://schemas.microsoft.com/office/drawing/2018/hyperlinkcolor" val="tx"/>
                    </a:ext>
                  </a:extLst>
                </a:hlinkClick>
              </a:rPr>
              <a:t>2023 report (PDF, English)</a:t>
            </a:r>
            <a:endParaRPr lang="en-GB" sz="1200" dirty="0"/>
          </a:p>
        </p:txBody>
      </p:sp>
      <p:sp>
        <p:nvSpPr>
          <p:cNvPr id="7" name="Text 5"/>
          <p:cNvSpPr/>
          <p:nvPr/>
        </p:nvSpPr>
        <p:spPr>
          <a:xfrm>
            <a:off x="548640" y="6035040"/>
            <a:ext cx="11064240" cy="292608"/>
          </a:xfrm>
          <a:prstGeom prst="rect">
            <a:avLst/>
          </a:prstGeom>
          <a:noFill/>
          <a:ln/>
        </p:spPr>
        <p:txBody>
          <a:bodyPr wrap="square" rtlCol="0" anchor="ctr"/>
          <a:lstStyle/>
          <a:p>
            <a:pPr indent="0" marL="0">
              <a:buNone/>
            </a:pPr>
            <a:r>
              <a:rPr lang="en-GB" altLang="en-US" sz="800" dirty="0">
                <a:solidFill>
                  <a:srgbClr val="5D6578"/>
                </a:solidFill>
                <a:latin typeface="Arial" pitchFamily="34" charset="0"/>
                <a:ea typeface="Arial" pitchFamily="34" charset="-122"/>
                <a:cs typeface="Arial" pitchFamily="34" charset="-120"/>
              </a:rPr>
              <a:t>Source: ENCO 2024 Sustainability Report, p.6</a:t>
            </a:r>
            <a:endParaRPr lang="en-GB" sz="800" dirty="0"/>
          </a:p>
        </p:txBody>
      </p:sp>
      <p:sp>
        <p:nvSpPr>
          <p:cNvPr id="25" name="Slide Number Placeholder 0"/>
          <p:cNvSpPr>
            <a:spLocks noGrp="1"/>
          </p:cNvSpPr>
          <p:nvPr>
            <p:ph type="sldNum" sz="quarter" idx="4294967295"/>
          </p:nvPr>
        </p:nvSpPr>
        <p:spPr>
          <a:xfrm>
            <a:off x="11183112" y="6419088"/>
            <a:ext cx="45720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5D6578"/>
                </a:solidFill>
                <a:latin typeface="Arial"/>
                <a:ea typeface="Arial"/>
                <a:cs typeface="Arial"/>
              </a:defRPr>
            </a:lvl1pPr>
          </a:lstStyle>
          <a:p>
            <a:pPr algn="r"/>
            <a:fld id="{F7021451-1387-4CA6-816F-3879F97B5CBC}" type="slidenum">
              <a:rPr b="0" lang="en-US"/>
              <a:t>14</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ENCO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ENCO 2024 Sustainability Report — Executive presentation</dc:title>
  <dc:subject>ENCO 2024 Sustainability Report</dc:subject>
  <dc:creator>ENCO</dc:creator>
  <cp:lastModifiedBy>ENCO</cp:lastModifiedBy>
  <cp:revision>1</cp:revision>
  <dcterms:created xsi:type="dcterms:W3CDTF">2026-10-12T14:03:17Z</dcterms:created>
  <dcterms:modified xsi:type="dcterms:W3CDTF">2026-10-12T14:03:17Z</dcterms:modified>
</cp:coreProperties>
</file>