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8.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18233E"/>
            </a:solidFill>
            <a:effectLst/>
          </c:spPr>
          <c:invertIfNegative val="0"/>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Kapsam 1</c:v>
                  </c:pt>
                  <c:pt idx="1">
                    <c:v>Kapsam 2 (konum bazlı)</c:v>
                  </c:pt>
                  <c:pt idx="2">
                    <c:v>Kapsam 3</c:v>
                  </c:pt>
                </c:lvl>
              </c:multiLvlStrCache>
            </c:multiLvlStrRef>
          </c:cat>
          <c:val>
            <c:numRef>
              <c:f>Sheet1!$B$2:$B$4</c:f>
              <c:numCache>
                <c:formatCode>General</c:formatCode>
                <c:ptCount val="3"/>
                <c:pt idx="0">
                  <c:v>912.6</c:v>
                </c:pt>
                <c:pt idx="1">
                  <c:v>2398.5</c:v>
                </c:pt>
                <c:pt idx="2">
                  <c:v>7356.9</c:v>
                </c:pt>
              </c:numCache>
            </c:numRef>
          </c:val>
        </c:ser>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A3A7B2"/>
            </a:solidFill>
            <a:effectLst/>
          </c:spPr>
          <c:invertIfNegative val="0"/>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5D6578"/>
              </a:solidFill>
              <a:effectLst/>
            </c:spPr>
          </c:dPt>
          <c:dPt>
            <c:idx val="2"/>
            <c:invertIfNegative val="0"/>
            <c:bubble3D val="0"/>
            <c:spPr>
              <a:solidFill>
                <a:srgbClr val="18233E"/>
              </a:solidFill>
              <a:effectLst/>
            </c:spPr>
          </c:dPt>
          <c:dPt>
            <c:idx val="3"/>
            <c:invertIfNegative val="0"/>
            <c:bubble3D val="0"/>
            <c:spPr>
              <a:solidFill>
                <a:srgbClr val="A3A7B2"/>
              </a:solidFill>
              <a:effectLst/>
            </c:spPr>
          </c:dPt>
          <c:dPt>
            <c:idx val="4"/>
            <c:invertIfNegative val="0"/>
            <c:bubble3D val="0"/>
            <c:spPr>
              <a:solidFill>
                <a:srgbClr val="A3A7B2"/>
              </a:solidFill>
              <a:effectLst/>
            </c:spPr>
          </c:dPt>
          <c:dPt>
            <c:idx val="5"/>
            <c:invertIfNegative val="0"/>
            <c:bubble3D val="0"/>
            <c:spPr>
              <a:solidFill>
                <a:srgbClr val="18233E"/>
              </a:solidFill>
              <a:effectLst/>
            </c:spPr>
          </c:dPt>
          <c:dPt>
            <c:idx val="6"/>
            <c:invertIfNegative val="0"/>
            <c:bubble3D val="0"/>
            <c:spPr>
              <a:solidFill>
                <a:srgbClr val="A3A7B2"/>
              </a:solidFill>
              <a:effectLst/>
            </c:spPr>
          </c:dPt>
          <c:dPt>
            <c:idx val="7"/>
            <c:invertIfNegative val="0"/>
            <c:bubble3D val="0"/>
            <c:spPr>
              <a:solidFill>
                <a:srgbClr val="A3A7B2"/>
              </a:solidFill>
              <a:effectLst/>
            </c:spPr>
          </c:dPt>
          <c:dPt>
            <c:idx val="8"/>
            <c:invertIfNegative val="0"/>
            <c:bubble3D val="0"/>
            <c:spPr>
              <a:solidFill>
                <a:srgbClr val="A3A7B2"/>
              </a:solidFill>
              <a:effectLst/>
            </c:spPr>
          </c:dPt>
          <c:cat>
            <c:multiLvlStrRef>
              <c:f>Sheet1!$A$2:$A$10</c:f>
              <c:multiLvlStrCache>
                <c:ptCount val="9"/>
                <c:lvl>
                  <c:pt idx="0">
                    <c:v>Taşımacılık ve dağıtım</c:v>
                  </c:pt>
                  <c:pt idx="1">
                    <c:v>Satın alınan elektrik (konum bazlı)</c:v>
                  </c:pt>
                  <c:pt idx="2">
                    <c:v>Hareketli yanma (dizel araçlar, forklift)</c:v>
                  </c:pt>
                  <c:pt idx="3">
                    <c:v>Yakıt ve enerji ile ilgili faaliyetler (WTT, şebeke kayıpları)</c:v>
                  </c:pt>
                  <c:pt idx="4">
                    <c:v>Sermaye malları</c:v>
                  </c:pt>
                  <c:pt idx="5">
                    <c:v>Sabit yanma (doğalgaz, jeneratör)</c:v>
                  </c:pt>
                  <c:pt idx="6">
                    <c:v>Çalışan ulaşımı (personel servisleri)</c:v>
                  </c:pt>
                  <c:pt idx="7">
                    <c:v>Operasyonlardan kaynaklanan atıklar</c:v>
                  </c:pt>
                  <c:pt idx="8">
                    <c:v>Satın alınan mal ve hizmetler</c:v>
                  </c:pt>
                </c:lvl>
              </c:multiLvlStrCache>
            </c:multiLvlStrRef>
          </c:cat>
          <c:val>
            <c:numRef>
              <c:f>Sheet1!$B$2:$B$10</c:f>
              <c:numCache>
                <c:formatCode>General</c:formatCode>
                <c:ptCount val="9"/>
                <c:pt idx="0">
                  <c:v>6656.3</c:v>
                </c:pt>
                <c:pt idx="1">
                  <c:v>2398.5</c:v>
                </c:pt>
                <c:pt idx="2">
                  <c:v>828.8</c:v>
                </c:pt>
                <c:pt idx="3">
                  <c:v>433.3</c:v>
                </c:pt>
                <c:pt idx="4">
                  <c:v>229.9</c:v>
                </c:pt>
                <c:pt idx="5">
                  <c:v>83.8</c:v>
                </c:pt>
                <c:pt idx="6">
                  <c:v>20.5</c:v>
                </c:pt>
                <c:pt idx="7">
                  <c:v>13.4</c:v>
                </c:pt>
                <c:pt idx="8">
                  <c:v>3.6</c:v>
                </c:pt>
              </c:numCache>
            </c:numRef>
          </c:val>
        </c:ser>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g CO₂e/tkm</c:v>
                </c:pt>
              </c:strCache>
            </c:strRef>
          </c:tx>
          <c:spPr>
            <a:solidFill>
              <a:srgbClr val="18233E"/>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Havayolu</c:v>
                  </c:pt>
                  <c:pt idx="1">
                    <c:v>Karayolu</c:v>
                  </c:pt>
                  <c:pt idx="2">
                    <c:v>Denizyolu</c:v>
                  </c:pt>
                </c:lvl>
              </c:multiLvlStrCache>
            </c:multiLvlStrRef>
          </c:cat>
          <c:val>
            <c:numRef>
              <c:f>Sheet1!$B$2:$B$4</c:f>
              <c:numCache>
                <c:formatCode>General</c:formatCode>
                <c:ptCount val="3"/>
                <c:pt idx="0">
                  <c:v>1034.5</c:v>
                </c:pt>
                <c:pt idx="1">
                  <c:v>240.8</c:v>
                </c:pt>
                <c:pt idx="2">
                  <c:v>16.2</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Taşıma işi (tkm) payı*</c:v>
                </c:pt>
              </c:strCache>
            </c:strRef>
          </c:tx>
          <c:spPr>
            <a:solidFill>
              <a:srgbClr val="A3A7B2"/>
            </a:solidFill>
            <a:effectLst/>
          </c:spPr>
          <c:invertIfNegative val="0"/>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Karayolu</c:v>
                  </c:pt>
                  <c:pt idx="1">
                    <c:v>Denizyolu</c:v>
                  </c:pt>
                  <c:pt idx="2">
                    <c:v>Havayolu</c:v>
                  </c:pt>
                </c:lvl>
              </c:multiLvlStrCache>
            </c:multiLvlStrRef>
          </c:cat>
          <c:val>
            <c:numRef>
              <c:f>Sheet1!$B$2:$B$4</c:f>
              <c:numCache>
                <c:formatCode>General</c:formatCode>
                <c:ptCount val="3"/>
                <c:pt idx="0">
                  <c:v>17.2</c:v>
                </c:pt>
                <c:pt idx="1">
                  <c:v>78.5</c:v>
                </c:pt>
                <c:pt idx="2">
                  <c:v>4.3</c:v>
                </c:pt>
              </c:numCache>
            </c:numRef>
          </c:val>
        </c:ser>
        <c:ser>
          <c:idx val="1"/>
          <c:order val="1"/>
          <c:tx>
            <c:strRef>
              <c:f>Sheet1!$C$1</c:f>
              <c:strCache>
                <c:ptCount val="1"/>
                <c:pt idx="0">
                  <c:v>Emisyon payı</c:v>
                </c:pt>
              </c:strCache>
            </c:strRef>
          </c:tx>
          <c:spPr>
            <a:solidFill>
              <a:srgbClr val="18233E"/>
            </a:solidFill>
            <a:effectLst/>
          </c:spPr>
          <c:invertIfNegative val="0"/>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Karayolu</c:v>
                  </c:pt>
                  <c:pt idx="1">
                    <c:v>Denizyolu</c:v>
                  </c:pt>
                  <c:pt idx="2">
                    <c:v>Havayolu</c:v>
                  </c:pt>
                </c:lvl>
              </c:multiLvlStrCache>
            </c:multiLvlStrRef>
          </c:cat>
          <c:val>
            <c:numRef>
              <c:f>Sheet1!$C$2:$C$4</c:f>
              <c:numCache>
                <c:formatCode>General</c:formatCode>
                <c:ptCount val="3"/>
                <c:pt idx="0">
                  <c:v>42.1</c:v>
                </c:pt>
                <c:pt idx="1">
                  <c:v>12.9</c:v>
                </c:pt>
                <c:pt idx="2">
                  <c:v>45</c:v>
                </c:pt>
              </c:numCache>
            </c:numRef>
          </c:val>
        </c:ser>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000">
              <a:latin typeface="Arial"/>
              <a:cs typeface="Arial"/>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MWh</c:v>
                </c:pt>
              </c:strCache>
            </c:strRef>
          </c:tx>
          <c:spPr>
            <a:solidFill>
              <a:srgbClr val="A3A7B2"/>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4633.8</c:v>
                </c:pt>
                <c:pt idx="1">
                  <c:v>6680.7</c:v>
                </c:pt>
                <c:pt idx="2">
                  <c:v>5501.17</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63562</c:v>
                </c:pt>
                <c:pt idx="1">
                  <c:v>87780</c:v>
                </c:pt>
                <c:pt idx="2">
                  <c:v>56683</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21196</c:v>
                </c:pt>
                <c:pt idx="1">
                  <c:v>26715</c:v>
                </c:pt>
                <c:pt idx="2">
                  <c:v>22092</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v>
                </c:pt>
              </c:strCache>
            </c:strRef>
          </c:tx>
          <c:spPr>
            <a:solidFill>
              <a:srgbClr val="18233E"/>
            </a:solidFill>
            <a:effectLst/>
          </c:spPr>
          <c:invertIfNegative val="0"/>
          <c:dLbls>
            <c:numFmt formatCode="&quot;%&quot;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Sürücüler</c:v>
                  </c:pt>
                  <c:pt idx="1">
                    <c:v>Ofis çalışanları (operasyon planlama, müşteri ilişkileri, destek birimleri)</c:v>
                  </c:pt>
                  <c:pt idx="2">
                    <c:v>Depo, araç bakım ve teknik personel</c:v>
                  </c:pt>
                </c:lvl>
              </c:multiLvlStrCache>
            </c:multiLvlStrRef>
          </c:cat>
          <c:val>
            <c:numRef>
              <c:f>Sheet1!$B$2:$B$4</c:f>
              <c:numCache>
                <c:formatCode>General</c:formatCode>
                <c:ptCount val="3"/>
                <c:pt idx="0">
                  <c:v>43</c:v>
                </c:pt>
                <c:pt idx="1">
                  <c:v>42</c:v>
                </c:pt>
                <c:pt idx="2">
                  <c:v>14</c:v>
                </c:pt>
              </c:numCache>
            </c:numRef>
          </c:val>
        </c:ser>
        <c:dLbls>
          <c:numFmt formatCode="&quot;%&quot;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6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GRI İçerik Endeksi (s.64);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Enerji Yönetimi (s.36); Çevre Yönetimimiz (s.34); Atık Yönetimi (s.47); Çalışan Profilimiz (s.53); İş Sağlığı ve Güvenliği Yönetimi (s.55); Tedarik Zinciri Yönetimi (s.50); Sertifikalarımız ve Yönetim Sistemlerimiz (s.20).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Yönetim Kurulu Başkanı Mesajı (s.7). Temsili görsel · yapay zekâ ile üretildi.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Enerji Yönetimi (s.36); Performans Göstergeleri (s.62); Emisyon Yönetimi (s.39); Çevre Yönetimimiz (s.34).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Çalışan Profilimiz (s.53); İş Sağlığı ve Güvenliği Yönetimi (s.55).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Sürdürülebilirlik Hedeflerimiz (s.22).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Sürdürülebilirlik Hedeflerimiz (s.22).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Emisyon Yönetimi (s.39); Yönetim Kurulu Başkanı Mesajı (s.7); Çalışan Refahı ve Performans Yönetimi (s.55); Önceliklendirme Analizi (s.25); Sürdürülebilirlik Hedeflerimiz (s.22); Tedarik Zinciri Yönetimi (s.50).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CERIK">
    <p:bg>
      <p:bgPr>
        <a:solidFill>
          <a:srgbClr val="FFFFFF"/>
        </a:solidFill>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1"/>
          <a:stretch>
            <a:fillRect/>
          </a:stretch>
        </p:blipFill>
        <p:spPr>
          <a:xfrm>
            <a:off x="10908792" y="384048"/>
            <a:ext cx="731520" cy="220370"/>
          </a:xfrm>
          <a:prstGeom prst="rect">
            <a:avLst/>
          </a:prstGeom>
        </p:spPr>
      </p:pic>
      <p:sp>
        <p:nvSpPr>
          <p:cNvPr id="3" name="Text 0"/>
          <p:cNvSpPr/>
          <p:nvPr/>
        </p:nvSpPr>
        <p:spPr>
          <a:xfrm>
            <a:off x="548640" y="6419088"/>
            <a:ext cx="9144000" cy="256032"/>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ENCO 2024 Sürdürülebilirlik Raporu · Yönetici sunumu</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chart" Target="/ppt/charts/chart7.xml"/><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globalreporting.org/standards/" TargetMode="External"/><Relationship Id="rId2" Type="http://schemas.openxmlformats.org/officeDocument/2006/relationships/hyperlink" Target="https://ghgprotocol.org/" TargetMode="External"/><Relationship Id="rId3" Type="http://schemas.openxmlformats.org/officeDocument/2006/relationships/hyperlink" Target="https://www.gov.uk/government/collections/government-conversion-factors-for-company-reporting" TargetMode="External"/><Relationship Id="rId4" Type="http://schemas.openxmlformats.org/officeDocument/2006/relationships/hyperlink" Target="https://kakdbyqwzfprjrgkapqv.supabase.co/storage/v1/object/public/media/legacy/documents/01J7GRGRP3RDKT7VMJV9Y846Q4.pdf" TargetMode="External"/><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640080" y="594360"/>
            <a:ext cx="1554480" cy="468287"/>
          </a:xfrm>
          <a:prstGeom prst="rect">
            <a:avLst/>
          </a:prstGeom>
        </p:spPr>
      </p:pic>
      <p:sp>
        <p:nvSpPr>
          <p:cNvPr id="3" name="Text 0"/>
          <p:cNvSpPr/>
          <p:nvPr/>
        </p:nvSpPr>
        <p:spPr>
          <a:xfrm>
            <a:off x="640080" y="2240280"/>
            <a:ext cx="5486400" cy="411480"/>
          </a:xfrm>
          <a:prstGeom prst="rect">
            <a:avLst/>
          </a:prstGeom>
          <a:noFill/>
          <a:ln/>
        </p:spPr>
        <p:txBody>
          <a:bodyPr wrap="square" rtlCol="0" anchor="t"/>
          <a:lstStyle/>
          <a:p>
            <a:pPr indent="0" marL="0">
              <a:buNone/>
            </a:pPr>
            <a:r>
              <a:rPr lang="tr-TR" altLang="en-US" sz="1800" b="1" spc="200" kern="0" dirty="0">
                <a:solidFill>
                  <a:srgbClr val="A3A7B2"/>
                </a:solidFill>
                <a:latin typeface="Arial" pitchFamily="34" charset="0"/>
                <a:ea typeface="Arial" pitchFamily="34" charset="-122"/>
                <a:cs typeface="Arial" pitchFamily="34" charset="-120"/>
              </a:rPr>
              <a:t>2024</a:t>
            </a:r>
            <a:endParaRPr lang="tr-TR" sz="1800" dirty="0"/>
          </a:p>
        </p:txBody>
      </p:sp>
      <p:sp>
        <p:nvSpPr>
          <p:cNvPr id="4" name="Text 1"/>
          <p:cNvSpPr/>
          <p:nvPr/>
        </p:nvSpPr>
        <p:spPr>
          <a:xfrm>
            <a:off x="640080" y="2651760"/>
            <a:ext cx="10058400" cy="1417320"/>
          </a:xfrm>
          <a:prstGeom prst="rect">
            <a:avLst/>
          </a:prstGeom>
          <a:noFill/>
          <a:ln/>
        </p:spPr>
        <p:txBody>
          <a:bodyPr wrap="square" rtlCol="0" anchor="t"/>
          <a:lstStyle/>
          <a:p>
            <a:pPr indent="0" marL="0">
              <a:buNone/>
            </a:pPr>
            <a:r>
              <a:rPr lang="tr-TR" altLang="en-US" sz="4000" b="1" dirty="0">
                <a:solidFill>
                  <a:srgbClr val="FFFFFF"/>
                </a:solidFill>
                <a:latin typeface="Arial" pitchFamily="34" charset="0"/>
                <a:ea typeface="Arial" pitchFamily="34" charset="-122"/>
                <a:cs typeface="Arial" pitchFamily="34" charset="-120"/>
              </a:rPr>
              <a:t>ENCO 2024 Sürdürülebilirlik Raporu</a:t>
            </a:r>
            <a:endParaRPr lang="tr-TR" sz="4000" dirty="0"/>
          </a:p>
        </p:txBody>
      </p:sp>
      <p:sp>
        <p:nvSpPr>
          <p:cNvPr id="5" name="Text 2"/>
          <p:cNvSpPr/>
          <p:nvPr/>
        </p:nvSpPr>
        <p:spPr>
          <a:xfrm>
            <a:off x="640080" y="4114800"/>
            <a:ext cx="10058400" cy="457200"/>
          </a:xfrm>
          <a:prstGeom prst="rect">
            <a:avLst/>
          </a:prstGeom>
          <a:noFill/>
          <a:ln/>
        </p:spPr>
        <p:txBody>
          <a:bodyPr wrap="square" rtlCol="0" anchor="t"/>
          <a:lstStyle/>
          <a:p>
            <a:pPr indent="0" marL="0">
              <a:buNone/>
            </a:pPr>
            <a:r>
              <a:rPr lang="tr-TR" altLang="en-US" sz="2000" dirty="0">
                <a:solidFill>
                  <a:srgbClr val="FFFFFF"/>
                </a:solidFill>
                <a:latin typeface="Arial" pitchFamily="34" charset="0"/>
                <a:ea typeface="Arial" pitchFamily="34" charset="-122"/>
                <a:cs typeface="Arial" pitchFamily="34" charset="-120"/>
              </a:rPr>
              <a:t>Yönetici sunumu</a:t>
            </a:r>
            <a:endParaRPr lang="tr-TR" sz="2000" dirty="0"/>
          </a:p>
        </p:txBody>
      </p:sp>
      <p:sp>
        <p:nvSpPr>
          <p:cNvPr id="6" name="Text 3"/>
          <p:cNvSpPr/>
          <p:nvPr/>
        </p:nvSpPr>
        <p:spPr>
          <a:xfrm>
            <a:off x="640080" y="4617720"/>
            <a:ext cx="10058400" cy="365760"/>
          </a:xfrm>
          <a:prstGeom prst="rect">
            <a:avLst/>
          </a:prstGeom>
          <a:noFill/>
          <a:ln/>
        </p:spPr>
        <p:txBody>
          <a:bodyPr wrap="square" rtlCol="0" anchor="t"/>
          <a:lstStyle/>
          <a:p>
            <a:pPr indent="0" marL="0">
              <a:buNone/>
            </a:pPr>
            <a:r>
              <a:rPr lang="tr-TR" altLang="en-US" sz="1400" dirty="0">
                <a:solidFill>
                  <a:srgbClr val="D9D9D6"/>
                </a:solidFill>
                <a:latin typeface="Arial" pitchFamily="34" charset="0"/>
                <a:ea typeface="Arial" pitchFamily="34" charset="-122"/>
                <a:cs typeface="Arial" pitchFamily="34" charset="-120"/>
              </a:rPr>
              <a:t>1 Ocak 2024 – 31 Aralık 2024</a:t>
            </a:r>
            <a:endParaRPr lang="tr-TR" sz="1400" dirty="0"/>
          </a:p>
        </p:txBody>
      </p:sp>
      <p:sp>
        <p:nvSpPr>
          <p:cNvPr id="7" name="Text 4"/>
          <p:cNvSpPr/>
          <p:nvPr/>
        </p:nvSpPr>
        <p:spPr>
          <a:xfrm>
            <a:off x="7863840" y="320040"/>
            <a:ext cx="4023360" cy="274320"/>
          </a:xfrm>
          <a:prstGeom prst="rect">
            <a:avLst/>
          </a:prstGeom>
          <a:noFill/>
          <a:ln/>
        </p:spPr>
        <p:txBody>
          <a:bodyPr wrap="square" rtlCol="0" anchor="t"/>
          <a:lstStyle/>
          <a:p>
            <a:pPr algn="r" indent="0" marL="0">
              <a:buNone/>
            </a:pPr>
            <a:r>
              <a:rPr lang="tr-TR" altLang="en-US" sz="700" spc="100" kern="0" dirty="0">
                <a:solidFill>
                  <a:srgbClr val="FFFFFF"/>
                </a:solidFill>
                <a:latin typeface="Arial" pitchFamily="34" charset="0"/>
                <a:ea typeface="Arial" pitchFamily="34" charset="-122"/>
                <a:cs typeface="Arial" pitchFamily="34" charset="-120"/>
              </a:rPr>
              <a:t>TEMSİLİ GÖRSEL · YAPAY ZEKÂ İLE ÜRETİLDİ</a:t>
            </a:r>
            <a:endParaRPr lang="tr-TR"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324051"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RAPOR HAKKINDA</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Bu rapor hakkında</a:t>
            </a:r>
            <a:endParaRPr lang="tr-TR" sz="2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468880"/>
                <a:gridCol w="8595360"/>
              </a:tblGrid>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Raporlama dönemi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1 Ocak 2024 – 31 Aralık 2024</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Kurumsal kapsam</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Raporun kapsamına ENCO'nun Yenibosna'daki merkez ofisi ve depolama tesisi, Hadımköy deposu, Ankara ofisi, İzmir ofisi ve İstanbul Havalimanı ofisinin yanı sıra Almanya'daki kardeş şirketi Grassl &amp; Co. GmbH.’i de dahildir.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Raporlama çerçevesi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GRI Standartlarına atıfla</a:t>
                      </a:r>
                      <a:pPr indent="0" marL="0">
                        <a:buNone/>
                      </a:pPr>
                      <a:r>
                        <a:rPr lang="en-US" sz="800" dirty="0">
                          <a:solidFill>
                            <a:srgbClr val="5D6578"/>
                          </a:solidFill>
                          <a:latin typeface="Arial" pitchFamily="34" charset="0"/>
                          <a:ea typeface="Arial" pitchFamily="34" charset="-122"/>
                          <a:cs typeface="Arial" pitchFamily="34" charset="-120"/>
                        </a:rPr>
                        <a:t>  s.64</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Dış güvence</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Bu rapor bağımsız dış güvenceye tabi tutulmamıştır.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Önceki yıl verileri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Önceki raporda yayımlanan 2023 yılı verilerinde bu raporda herhangi bir yeniden düzenleme yapılmamış, değerler yayımlandıkları şekliyle korunmuştur.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Karşılaştırılabilirlik</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Kapsam sınırları ve kategori sınıflandırmaları farklılık gösterdiğinden iki yıla ait kapsam bazlı sonuçlar doğrudan karşılaştırılabilir değildir; kapsamlar arasındaki değişim gerçek bir azaltım ya da artış olarak yorumlanmamalıdır.</a:t>
                      </a:r>
                      <a:pPr indent="0" marL="0">
                        <a:buNone/>
                      </a:pPr>
                      <a:r>
                        <a:rPr lang="en-US" sz="800" dirty="0">
                          <a:solidFill>
                            <a:srgbClr val="5D6578"/>
                          </a:solidFill>
                          <a:latin typeface="Arial" pitchFamily="34" charset="0"/>
                          <a:ea typeface="Arial" pitchFamily="34" charset="-122"/>
                          <a:cs typeface="Arial" pitchFamily="34" charset="-120"/>
                        </a:rPr>
                        <a:t>  s.39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Sera gazı yöntemi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Tüm hesaplamalar, GHG Protokolü ve ISO 14064 standartları doğrultusunda gerçekleştirilmiş olup, uluslararası kabul görmüş yöntemlerle uyumlu şekilde hazırlanmıştır.</a:t>
                      </a:r>
                      <a:pPr indent="0" marL="0">
                        <a:buNone/>
                      </a:pPr>
                      <a:r>
                        <a:rPr lang="en-US" sz="800" dirty="0">
                          <a:solidFill>
                            <a:srgbClr val="5D6578"/>
                          </a:solidFill>
                          <a:latin typeface="Arial" pitchFamily="34" charset="0"/>
                          <a:ea typeface="Arial" pitchFamily="34" charset="-122"/>
                          <a:cs typeface="Arial" pitchFamily="34" charset="-120"/>
                        </a:rPr>
                        <a:t>  s.39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 s.64,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574243"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ÖZET</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yılına bir bakış</a:t>
            </a:r>
            <a:endParaRPr lang="tr-TR"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tr-TR" altLang="en-US" sz="1000" dirty="0">
                <a:solidFill>
                  <a:srgbClr val="5D6578"/>
                </a:solidFill>
                <a:latin typeface="Arial" pitchFamily="34" charset="0"/>
                <a:ea typeface="Arial" pitchFamily="34" charset="-122"/>
                <a:cs typeface="Arial" pitchFamily="34" charset="-120"/>
              </a:rPr>
              <a:t>2024'te öne çıkan göstergeler; her kartta rapordaki sayfası yazar.</a:t>
            </a:r>
            <a:endParaRPr lang="tr-TR" sz="1000" dirty="0"/>
          </a:p>
        </p:txBody>
      </p:sp>
      <p:sp>
        <p:nvSpPr>
          <p:cNvPr id="5" name="Shape 3"/>
          <p:cNvSpPr/>
          <p:nvPr/>
        </p:nvSpPr>
        <p:spPr>
          <a:xfrm>
            <a:off x="548640" y="1645920"/>
            <a:ext cx="2103120" cy="2011680"/>
          </a:xfrm>
          <a:prstGeom prst="rect">
            <a:avLst/>
          </a:prstGeom>
          <a:solidFill>
            <a:srgbClr val="FFFFFF"/>
          </a:solidFill>
          <a:ln w="9525">
            <a:solidFill>
              <a:srgbClr val="D9D9D6"/>
            </a:solidFill>
            <a:prstDash val="solid"/>
          </a:ln>
        </p:spPr>
      </p:sp>
      <p:sp>
        <p:nvSpPr>
          <p:cNvPr id="6" name="Text 4"/>
          <p:cNvSpPr/>
          <p:nvPr/>
        </p:nvSpPr>
        <p:spPr>
          <a:xfrm>
            <a:off x="64008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10.668,0</a:t>
            </a:r>
            <a:pPr indent="0" marL="0">
              <a:buNone/>
            </a:pPr>
            <a:r>
              <a:rPr lang="tr-TR" altLang="en-US" sz="1200" dirty="0">
                <a:solidFill>
                  <a:srgbClr val="5D6578"/>
                </a:solidFill>
                <a:latin typeface="Arial" pitchFamily="34" charset="0"/>
                <a:ea typeface="Arial" pitchFamily="34" charset="-122"/>
                <a:cs typeface="Arial" pitchFamily="34" charset="-120"/>
              </a:rPr>
              <a:t> tCO₂e</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Toplam sera gazı emisyonu (Kapsam 1+2+3)</a:t>
            </a:r>
            <a:endParaRPr lang="tr-TR" sz="2600" dirty="0"/>
          </a:p>
        </p:txBody>
      </p:sp>
      <p:sp>
        <p:nvSpPr>
          <p:cNvPr id="7" name="Text 5"/>
          <p:cNvSpPr/>
          <p:nvPr/>
        </p:nvSpPr>
        <p:spPr>
          <a:xfrm>
            <a:off x="64008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8" name="Shape 6"/>
          <p:cNvSpPr/>
          <p:nvPr/>
        </p:nvSpPr>
        <p:spPr>
          <a:xfrm>
            <a:off x="2788920" y="1645920"/>
            <a:ext cx="2103120" cy="2011680"/>
          </a:xfrm>
          <a:prstGeom prst="rect">
            <a:avLst/>
          </a:prstGeom>
          <a:solidFill>
            <a:srgbClr val="FFFFFF"/>
          </a:solidFill>
          <a:ln w="9525">
            <a:solidFill>
              <a:srgbClr val="D9D9D6"/>
            </a:solidFill>
            <a:prstDash val="solid"/>
          </a:ln>
        </p:spPr>
      </p:sp>
      <p:sp>
        <p:nvSpPr>
          <p:cNvPr id="9" name="Text 7"/>
          <p:cNvSpPr/>
          <p:nvPr/>
        </p:nvSpPr>
        <p:spPr>
          <a:xfrm>
            <a:off x="288036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%69,0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Değer zincirinden kaynaklanan pay (Kapsam 3)</a:t>
            </a:r>
            <a:endParaRPr lang="tr-TR" sz="2600" dirty="0"/>
          </a:p>
        </p:txBody>
      </p:sp>
      <p:sp>
        <p:nvSpPr>
          <p:cNvPr id="10" name="Text 8"/>
          <p:cNvSpPr/>
          <p:nvPr/>
        </p:nvSpPr>
        <p:spPr>
          <a:xfrm>
            <a:off x="288036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11" name="Shape 9"/>
          <p:cNvSpPr/>
          <p:nvPr/>
        </p:nvSpPr>
        <p:spPr>
          <a:xfrm>
            <a:off x="5029200" y="1645920"/>
            <a:ext cx="2103120" cy="2011680"/>
          </a:xfrm>
          <a:prstGeom prst="rect">
            <a:avLst/>
          </a:prstGeom>
          <a:solidFill>
            <a:srgbClr val="FFFFFF"/>
          </a:solidFill>
          <a:ln w="9525">
            <a:solidFill>
              <a:srgbClr val="D9D9D6"/>
            </a:solidFill>
            <a:prstDash val="solid"/>
          </a:ln>
        </p:spPr>
      </p:sp>
      <p:sp>
        <p:nvSpPr>
          <p:cNvPr id="12" name="Text 10"/>
          <p:cNvSpPr/>
          <p:nvPr/>
        </p:nvSpPr>
        <p:spPr>
          <a:xfrm>
            <a:off x="512064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%62,4</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Taşımacılık ve dağıtımın toplam envanterdeki payı</a:t>
            </a:r>
            <a:endParaRPr lang="tr-TR" sz="2600" dirty="0"/>
          </a:p>
        </p:txBody>
      </p:sp>
      <p:sp>
        <p:nvSpPr>
          <p:cNvPr id="13" name="Text 11"/>
          <p:cNvSpPr/>
          <p:nvPr/>
        </p:nvSpPr>
        <p:spPr>
          <a:xfrm>
            <a:off x="512064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14" name="Shape 12"/>
          <p:cNvSpPr/>
          <p:nvPr/>
        </p:nvSpPr>
        <p:spPr>
          <a:xfrm>
            <a:off x="7269480" y="1645920"/>
            <a:ext cx="2103120" cy="2011680"/>
          </a:xfrm>
          <a:prstGeom prst="rect">
            <a:avLst/>
          </a:prstGeom>
          <a:solidFill>
            <a:srgbClr val="FFFFFF"/>
          </a:solidFill>
          <a:ln w="9525">
            <a:solidFill>
              <a:srgbClr val="D9D9D6"/>
            </a:solidFill>
            <a:prstDash val="solid"/>
          </a:ln>
        </p:spPr>
      </p:sp>
      <p:sp>
        <p:nvSpPr>
          <p:cNvPr id="15" name="Text 13"/>
          <p:cNvSpPr/>
          <p:nvPr/>
        </p:nvSpPr>
        <p:spPr>
          <a:xfrm>
            <a:off x="736092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5.501,17</a:t>
            </a:r>
            <a:pPr indent="0" marL="0">
              <a:buNone/>
            </a:pPr>
            <a:r>
              <a:rPr lang="tr-TR" altLang="en-US" sz="1200" dirty="0">
                <a:solidFill>
                  <a:srgbClr val="5D6578"/>
                </a:solidFill>
                <a:latin typeface="Arial" pitchFamily="34" charset="0"/>
                <a:ea typeface="Arial" pitchFamily="34" charset="-122"/>
                <a:cs typeface="Arial" pitchFamily="34" charset="-120"/>
              </a:rPr>
              <a:t> MWh</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Elektrik tüketimi</a:t>
            </a:r>
            <a:endParaRPr lang="tr-TR" sz="2600" dirty="0"/>
          </a:p>
          <a:p>
            <a:pPr indent="0" marL="0">
              <a:spcBef>
                <a:spcPts val="400"/>
              </a:spcBef>
              <a:buNone/>
            </a:pPr>
            <a:r>
              <a:rPr lang="tr-TR" altLang="en-US" sz="900" dirty="0">
                <a:solidFill>
                  <a:srgbClr val="5D6578"/>
                </a:solidFill>
                <a:latin typeface="Arial" pitchFamily="34" charset="0"/>
                <a:ea typeface="Arial" pitchFamily="34" charset="-122"/>
                <a:cs typeface="Arial" pitchFamily="34" charset="-120"/>
              </a:rPr>
              <a:t>Yenilenebilir enerji tüketimi: 0</a:t>
            </a:r>
            <a:endParaRPr lang="tr-TR" sz="2600" dirty="0"/>
          </a:p>
        </p:txBody>
      </p:sp>
      <p:sp>
        <p:nvSpPr>
          <p:cNvPr id="16" name="Text 14"/>
          <p:cNvSpPr/>
          <p:nvPr/>
        </p:nvSpPr>
        <p:spPr>
          <a:xfrm>
            <a:off x="736092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s.36</a:t>
            </a:r>
            <a:endParaRPr lang="tr-TR" sz="800" dirty="0"/>
          </a:p>
        </p:txBody>
      </p:sp>
      <p:sp>
        <p:nvSpPr>
          <p:cNvPr id="17" name="Shape 15"/>
          <p:cNvSpPr/>
          <p:nvPr/>
        </p:nvSpPr>
        <p:spPr>
          <a:xfrm>
            <a:off x="9509760" y="1645920"/>
            <a:ext cx="2103120" cy="2011680"/>
          </a:xfrm>
          <a:prstGeom prst="rect">
            <a:avLst/>
          </a:prstGeom>
          <a:solidFill>
            <a:srgbClr val="FFFFFF"/>
          </a:solidFill>
          <a:ln w="9525">
            <a:solidFill>
              <a:srgbClr val="D9D9D6"/>
            </a:solidFill>
            <a:prstDash val="solid"/>
          </a:ln>
        </p:spPr>
      </p:sp>
      <p:sp>
        <p:nvSpPr>
          <p:cNvPr id="18" name="Text 16"/>
          <p:cNvSpPr/>
          <p:nvPr/>
        </p:nvSpPr>
        <p:spPr>
          <a:xfrm>
            <a:off x="960120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22.092</a:t>
            </a:r>
            <a:pPr indent="0" marL="0">
              <a:buNone/>
            </a:pPr>
            <a:r>
              <a:rPr lang="tr-TR" altLang="en-US" sz="1200" dirty="0">
                <a:solidFill>
                  <a:srgbClr val="5D6578"/>
                </a:solidFill>
                <a:latin typeface="Arial" pitchFamily="34" charset="0"/>
                <a:ea typeface="Arial" pitchFamily="34" charset="-122"/>
                <a:cs typeface="Arial" pitchFamily="34" charset="-120"/>
              </a:rPr>
              <a:t> m³</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Şebeke suyu</a:t>
            </a:r>
            <a:endParaRPr lang="tr-TR" sz="2600" dirty="0"/>
          </a:p>
          <a:p>
            <a:pPr indent="0" marL="0">
              <a:spcBef>
                <a:spcPts val="400"/>
              </a:spcBef>
              <a:buNone/>
            </a:pPr>
            <a:r>
              <a:rPr lang="tr-TR" altLang="en-US" sz="900" dirty="0">
                <a:solidFill>
                  <a:srgbClr val="5D6578"/>
                </a:solidFill>
                <a:latin typeface="Arial" pitchFamily="34" charset="0"/>
                <a:ea typeface="Arial" pitchFamily="34" charset="-122"/>
                <a:cs typeface="Arial" pitchFamily="34" charset="-120"/>
              </a:rPr>
              <a:t>2023'e göre %17,3 azalma</a:t>
            </a:r>
            <a:endParaRPr lang="tr-TR" sz="2600" dirty="0"/>
          </a:p>
        </p:txBody>
      </p:sp>
      <p:sp>
        <p:nvSpPr>
          <p:cNvPr id="19" name="Text 17"/>
          <p:cNvSpPr/>
          <p:nvPr/>
        </p:nvSpPr>
        <p:spPr>
          <a:xfrm>
            <a:off x="960120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s.34</a:t>
            </a:r>
            <a:endParaRPr lang="tr-TR" sz="800" dirty="0"/>
          </a:p>
        </p:txBody>
      </p:sp>
      <p:sp>
        <p:nvSpPr>
          <p:cNvPr id="20" name="Shape 18"/>
          <p:cNvSpPr/>
          <p:nvPr/>
        </p:nvSpPr>
        <p:spPr>
          <a:xfrm>
            <a:off x="548640" y="3794760"/>
            <a:ext cx="2103120" cy="2011680"/>
          </a:xfrm>
          <a:prstGeom prst="rect">
            <a:avLst/>
          </a:prstGeom>
          <a:solidFill>
            <a:srgbClr val="FFFFFF"/>
          </a:solidFill>
          <a:ln w="9525">
            <a:solidFill>
              <a:srgbClr val="D9D9D6"/>
            </a:solidFill>
            <a:prstDash val="solid"/>
          </a:ln>
        </p:spPr>
      </p:sp>
      <p:sp>
        <p:nvSpPr>
          <p:cNvPr id="21" name="Text 19"/>
          <p:cNvSpPr/>
          <p:nvPr/>
        </p:nvSpPr>
        <p:spPr>
          <a:xfrm>
            <a:off x="64008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26,88</a:t>
            </a:r>
            <a:pPr indent="0" marL="0">
              <a:buNone/>
            </a:pPr>
            <a:r>
              <a:rPr lang="tr-TR" altLang="en-US" sz="1200" dirty="0">
                <a:solidFill>
                  <a:srgbClr val="5D6578"/>
                </a:solidFill>
                <a:latin typeface="Arial" pitchFamily="34" charset="0"/>
                <a:ea typeface="Arial" pitchFamily="34" charset="-122"/>
                <a:cs typeface="Arial" pitchFamily="34" charset="-120"/>
              </a:rPr>
              <a:t> ton</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Toplam atık</a:t>
            </a:r>
            <a:endParaRPr lang="tr-TR" sz="2600" dirty="0"/>
          </a:p>
        </p:txBody>
      </p:sp>
      <p:sp>
        <p:nvSpPr>
          <p:cNvPr id="22" name="Text 20"/>
          <p:cNvSpPr/>
          <p:nvPr/>
        </p:nvSpPr>
        <p:spPr>
          <a:xfrm>
            <a:off x="64008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s.47</a:t>
            </a:r>
            <a:endParaRPr lang="tr-TR" sz="800" dirty="0"/>
          </a:p>
        </p:txBody>
      </p:sp>
      <p:sp>
        <p:nvSpPr>
          <p:cNvPr id="23" name="Shape 21"/>
          <p:cNvSpPr/>
          <p:nvPr/>
        </p:nvSpPr>
        <p:spPr>
          <a:xfrm>
            <a:off x="2788920" y="3794760"/>
            <a:ext cx="2103120" cy="2011680"/>
          </a:xfrm>
          <a:prstGeom prst="rect">
            <a:avLst/>
          </a:prstGeom>
          <a:solidFill>
            <a:srgbClr val="FFFFFF"/>
          </a:solidFill>
          <a:ln w="9525">
            <a:solidFill>
              <a:srgbClr val="D9D9D6"/>
            </a:solidFill>
            <a:prstDash val="solid"/>
          </a:ln>
        </p:spPr>
      </p:sp>
      <p:sp>
        <p:nvSpPr>
          <p:cNvPr id="24" name="Text 22"/>
          <p:cNvSpPr/>
          <p:nvPr/>
        </p:nvSpPr>
        <p:spPr>
          <a:xfrm>
            <a:off x="288036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173</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Çalışan (31.12.2024)</a:t>
            </a:r>
            <a:endParaRPr lang="tr-TR" sz="2600" dirty="0"/>
          </a:p>
        </p:txBody>
      </p:sp>
      <p:sp>
        <p:nvSpPr>
          <p:cNvPr id="25" name="Text 23"/>
          <p:cNvSpPr/>
          <p:nvPr/>
        </p:nvSpPr>
        <p:spPr>
          <a:xfrm>
            <a:off x="288036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s.53</a:t>
            </a:r>
            <a:endParaRPr lang="tr-TR" sz="800" dirty="0"/>
          </a:p>
        </p:txBody>
      </p:sp>
      <p:sp>
        <p:nvSpPr>
          <p:cNvPr id="26" name="Shape 24"/>
          <p:cNvSpPr/>
          <p:nvPr/>
        </p:nvSpPr>
        <p:spPr>
          <a:xfrm>
            <a:off x="5029200" y="3794760"/>
            <a:ext cx="2103120" cy="2011680"/>
          </a:xfrm>
          <a:prstGeom prst="rect">
            <a:avLst/>
          </a:prstGeom>
          <a:solidFill>
            <a:srgbClr val="FFFFFF"/>
          </a:solidFill>
          <a:ln w="9525">
            <a:solidFill>
              <a:srgbClr val="D9D9D6"/>
            </a:solidFill>
            <a:prstDash val="solid"/>
          </a:ln>
        </p:spPr>
      </p:sp>
      <p:sp>
        <p:nvSpPr>
          <p:cNvPr id="27" name="Text 25"/>
          <p:cNvSpPr/>
          <p:nvPr/>
        </p:nvSpPr>
        <p:spPr>
          <a:xfrm>
            <a:off x="512064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İş kazası (2022–2024)</a:t>
            </a:r>
            <a:endParaRPr lang="tr-TR" sz="2600" dirty="0"/>
          </a:p>
        </p:txBody>
      </p:sp>
      <p:sp>
        <p:nvSpPr>
          <p:cNvPr id="28" name="Text 26"/>
          <p:cNvSpPr/>
          <p:nvPr/>
        </p:nvSpPr>
        <p:spPr>
          <a:xfrm>
            <a:off x="512064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s.55</a:t>
            </a:r>
            <a:endParaRPr lang="tr-TR" sz="800" dirty="0"/>
          </a:p>
        </p:txBody>
      </p:sp>
      <p:sp>
        <p:nvSpPr>
          <p:cNvPr id="29" name="Shape 27"/>
          <p:cNvSpPr/>
          <p:nvPr/>
        </p:nvSpPr>
        <p:spPr>
          <a:xfrm>
            <a:off x="7269480" y="3794760"/>
            <a:ext cx="2103120" cy="2011680"/>
          </a:xfrm>
          <a:prstGeom prst="rect">
            <a:avLst/>
          </a:prstGeom>
          <a:solidFill>
            <a:srgbClr val="FFFFFF"/>
          </a:solidFill>
          <a:ln w="9525">
            <a:solidFill>
              <a:srgbClr val="D9D9D6"/>
            </a:solidFill>
            <a:prstDash val="solid"/>
          </a:ln>
        </p:spPr>
      </p:sp>
      <p:sp>
        <p:nvSpPr>
          <p:cNvPr id="30" name="Text 28"/>
          <p:cNvSpPr/>
          <p:nvPr/>
        </p:nvSpPr>
        <p:spPr>
          <a:xfrm>
            <a:off x="736092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250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Tedarikçi · değerlendirilen %20</a:t>
            </a:r>
            <a:endParaRPr lang="tr-TR" sz="2600" dirty="0"/>
          </a:p>
        </p:txBody>
      </p:sp>
      <p:sp>
        <p:nvSpPr>
          <p:cNvPr id="31" name="Text 29"/>
          <p:cNvSpPr/>
          <p:nvPr/>
        </p:nvSpPr>
        <p:spPr>
          <a:xfrm>
            <a:off x="736092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s.50</a:t>
            </a:r>
            <a:endParaRPr lang="tr-TR" sz="800" dirty="0"/>
          </a:p>
        </p:txBody>
      </p:sp>
      <p:sp>
        <p:nvSpPr>
          <p:cNvPr id="32" name="Shape 30"/>
          <p:cNvSpPr/>
          <p:nvPr/>
        </p:nvSpPr>
        <p:spPr>
          <a:xfrm>
            <a:off x="9509760" y="3794760"/>
            <a:ext cx="2103120" cy="2011680"/>
          </a:xfrm>
          <a:prstGeom prst="rect">
            <a:avLst/>
          </a:prstGeom>
          <a:solidFill>
            <a:srgbClr val="FFFFFF"/>
          </a:solidFill>
          <a:ln w="9525">
            <a:solidFill>
              <a:srgbClr val="D9D9D6"/>
            </a:solidFill>
            <a:prstDash val="solid"/>
          </a:ln>
        </p:spPr>
      </p:sp>
      <p:sp>
        <p:nvSpPr>
          <p:cNvPr id="33" name="Text 31"/>
          <p:cNvSpPr/>
          <p:nvPr/>
        </p:nvSpPr>
        <p:spPr>
          <a:xfrm>
            <a:off x="9601200" y="3886200"/>
            <a:ext cx="1920240" cy="1508760"/>
          </a:xfrm>
          <a:prstGeom prst="rect">
            <a:avLst/>
          </a:prstGeom>
          <a:noFill/>
          <a:ln/>
        </p:spPr>
        <p:txBody>
          <a:bodyPr wrap="square" rtlCol="0" anchor="t"/>
          <a:lstStyle/>
          <a:p>
            <a:pPr indent="0" marL="0">
              <a:buNone/>
            </a:pPr>
            <a:r>
              <a:rPr lang="tr-TR" altLang="en-US" sz="1600" b="1" dirty="0">
                <a:solidFill>
                  <a:srgbClr val="18233E"/>
                </a:solidFill>
                <a:latin typeface="Arial" pitchFamily="34" charset="0"/>
                <a:ea typeface="Arial" pitchFamily="34" charset="-122"/>
                <a:cs typeface="Arial" pitchFamily="34" charset="-120"/>
              </a:rPr>
              <a:t>ISO 45001 · 37001 · 10002</a:t>
            </a:r>
            <a:endParaRPr lang="tr-TR" sz="1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2024'te ilk kez alınan belgeler</a:t>
            </a:r>
            <a:endParaRPr lang="tr-TR" sz="1600" dirty="0"/>
          </a:p>
        </p:txBody>
      </p:sp>
      <p:sp>
        <p:nvSpPr>
          <p:cNvPr id="34" name="Text 32"/>
          <p:cNvSpPr/>
          <p:nvPr/>
        </p:nvSpPr>
        <p:spPr>
          <a:xfrm>
            <a:off x="960120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s.20</a:t>
            </a:r>
            <a:endParaRPr lang="tr-TR" sz="800" dirty="0"/>
          </a:p>
        </p:txBody>
      </p:sp>
      <p:sp>
        <p:nvSpPr>
          <p:cNvPr id="35" name="Text 33"/>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 s.36, s.34, s.47, s.53, s.55, s.50, s.20 · sayfalar kartlarda</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10908792" y="384048"/>
            <a:ext cx="731520" cy="220370"/>
          </a:xfrm>
          <a:prstGeom prst="rect">
            <a:avLst/>
          </a:prstGeom>
        </p:spPr>
      </p:pic>
      <p:sp>
        <p:nvSpPr>
          <p:cNvPr id="3" name="Text 0"/>
          <p:cNvSpPr/>
          <p:nvPr/>
        </p:nvSpPr>
        <p:spPr>
          <a:xfrm>
            <a:off x="548640" y="365760"/>
            <a:ext cx="2448763" cy="256032"/>
          </a:xfrm>
          <a:prstGeom prst="rect">
            <a:avLst/>
          </a:prstGeom>
          <a:solidFill>
            <a:srgbClr val="FFFFFF"/>
          </a:solidFill>
          <a:ln/>
        </p:spPr>
        <p:txBody>
          <a:bodyPr wrap="square" lIns="0" tIns="76200" rIns="76200" bIns="0" rtlCol="0" anchor="ctr"/>
          <a:lstStyle/>
          <a:p>
            <a:pPr indent="0" marL="0">
              <a:buNone/>
            </a:pPr>
            <a:r>
              <a:rPr lang="tr-TR" altLang="en-US" sz="900" b="1" spc="50" kern="0" dirty="0">
                <a:solidFill>
                  <a:srgbClr val="18233E"/>
                </a:solidFill>
                <a:latin typeface="Arial" pitchFamily="34" charset="0"/>
                <a:ea typeface="Arial" pitchFamily="34" charset="-122"/>
                <a:cs typeface="Arial" pitchFamily="34" charset="-120"/>
              </a:rPr>
              <a:t>YÖNETİM KURULU BAŞKANI MESAJI</a:t>
            </a:r>
            <a:endParaRPr lang="tr-TR" sz="900" dirty="0"/>
          </a:p>
        </p:txBody>
      </p:sp>
      <p:sp>
        <p:nvSpPr>
          <p:cNvPr id="4" name="Text 1"/>
          <p:cNvSpPr/>
          <p:nvPr/>
        </p:nvSpPr>
        <p:spPr>
          <a:xfrm>
            <a:off x="548640" y="713232"/>
            <a:ext cx="10149840" cy="566928"/>
          </a:xfrm>
          <a:prstGeom prst="rect">
            <a:avLst/>
          </a:prstGeom>
          <a:noFill/>
          <a:ln/>
        </p:spPr>
        <p:txBody>
          <a:bodyPr wrap="square" rtlCol="0" anchor="t"/>
          <a:lstStyle/>
          <a:p>
            <a:pPr indent="0" marL="0">
              <a:buNone/>
            </a:pPr>
            <a:r>
              <a:rPr lang="tr-TR" altLang="en-US" sz="2600" b="1" dirty="0">
                <a:solidFill>
                  <a:srgbClr val="FFFFFF"/>
                </a:solidFill>
                <a:latin typeface="Arial" pitchFamily="34" charset="0"/>
                <a:ea typeface="Arial" pitchFamily="34" charset="-122"/>
                <a:cs typeface="Arial" pitchFamily="34" charset="-120"/>
              </a:rPr>
              <a:t>Başkanın taahhüdü</a:t>
            </a:r>
            <a:endParaRPr lang="tr-TR" sz="2600" dirty="0"/>
          </a:p>
        </p:txBody>
      </p:sp>
      <p:sp>
        <p:nvSpPr>
          <p:cNvPr id="5" name="Text 2"/>
          <p:cNvSpPr/>
          <p:nvPr/>
        </p:nvSpPr>
        <p:spPr>
          <a:xfrm>
            <a:off x="502920" y="1325880"/>
            <a:ext cx="914400" cy="1005840"/>
          </a:xfrm>
          <a:prstGeom prst="rect">
            <a:avLst/>
          </a:prstGeom>
          <a:noFill/>
          <a:ln/>
        </p:spPr>
        <p:txBody>
          <a:bodyPr wrap="square" rtlCol="0" anchor="t"/>
          <a:lstStyle/>
          <a:p>
            <a:pPr indent="0" marL="0">
              <a:buNone/>
            </a:pPr>
            <a:r>
              <a:rPr lang="tr-TR" altLang="en-US" sz="9600" b="1" dirty="0">
                <a:solidFill>
                  <a:srgbClr val="A3A7B2"/>
                </a:solidFill>
                <a:latin typeface="Arial" pitchFamily="34" charset="0"/>
                <a:ea typeface="Arial" pitchFamily="34" charset="-122"/>
                <a:cs typeface="Arial" pitchFamily="34" charset="-120"/>
              </a:rPr>
              <a:t>“</a:t>
            </a:r>
            <a:endParaRPr lang="tr-TR" sz="9600" dirty="0"/>
          </a:p>
        </p:txBody>
      </p:sp>
      <p:sp>
        <p:nvSpPr>
          <p:cNvPr id="6" name="Text 3"/>
          <p:cNvSpPr/>
          <p:nvPr/>
        </p:nvSpPr>
        <p:spPr>
          <a:xfrm>
            <a:off x="1234440" y="1737360"/>
            <a:ext cx="9509760" cy="2926080"/>
          </a:xfrm>
          <a:prstGeom prst="rect">
            <a:avLst/>
          </a:prstGeom>
          <a:noFill/>
          <a:ln/>
        </p:spPr>
        <p:txBody>
          <a:bodyPr wrap="square" rtlCol="0" anchor="t"/>
          <a:lstStyle/>
          <a:p>
            <a:pPr indent="0" marL="0">
              <a:lnSpc>
                <a:spcPct val="115000"/>
              </a:lnSpc>
              <a:buNone/>
            </a:pPr>
            <a:r>
              <a:rPr lang="tr-TR" altLang="en-US" sz="2200" dirty="0">
                <a:solidFill>
                  <a:srgbClr val="FFFFFF"/>
                </a:solidFill>
                <a:latin typeface="Arial" pitchFamily="34" charset="0"/>
                <a:ea typeface="Arial" pitchFamily="34" charset="-122"/>
                <a:cs typeface="Arial" pitchFamily="34" charset="-120"/>
              </a:rPr>
              <a:t>Önümüzdeki dönemde taahhüdümüz nettir: 2024 baz yılına göre, 2040 yılına kadar Kapsam 1 ve Kapsam 2 emisyonlarımızda net sıfıra ulaşmak; 2050 yılına kadar ise Kapsam 3 dâhil olmak üzere tüm operasyonlarımızdan kaynaklanan emisyonları nötrlemek. Bu hedeflere giden yolda ölçmeye, raporlamaya ve elde ettiğimiz sonuçları — olumlu ya da olumsuz — sizlerle paylaşmaya devam edeceğiz.</a:t>
            </a:r>
            <a:endParaRPr lang="tr-TR" sz="2200" dirty="0"/>
          </a:p>
        </p:txBody>
      </p:sp>
      <p:sp>
        <p:nvSpPr>
          <p:cNvPr id="7" name="Text 4"/>
          <p:cNvSpPr/>
          <p:nvPr/>
        </p:nvSpPr>
        <p:spPr>
          <a:xfrm>
            <a:off x="1234440" y="4846320"/>
            <a:ext cx="7315200" cy="731520"/>
          </a:xfrm>
          <a:prstGeom prst="rect">
            <a:avLst/>
          </a:prstGeom>
          <a:noFill/>
          <a:ln/>
        </p:spPr>
        <p:txBody>
          <a:bodyPr wrap="square" rtlCol="0" anchor="t"/>
          <a:lstStyle/>
          <a:p>
            <a:pPr indent="0" marL="0">
              <a:buNone/>
            </a:pPr>
            <a:r>
              <a:rPr lang="tr-TR" altLang="en-US" sz="1400" b="1" dirty="0">
                <a:solidFill>
                  <a:srgbClr val="FFFFFF"/>
                </a:solidFill>
                <a:latin typeface="Arial" pitchFamily="34" charset="0"/>
                <a:ea typeface="Arial" pitchFamily="34" charset="-122"/>
                <a:cs typeface="Arial" pitchFamily="34" charset="-120"/>
              </a:rPr>
              <a:t>Adnan Şahin</a:t>
            </a:r>
            <a:endParaRPr lang="tr-TR" sz="1400" dirty="0"/>
          </a:p>
          <a:p>
            <a:pPr indent="0" marL="0">
              <a:buNone/>
            </a:pPr>
            <a:r>
              <a:rPr lang="tr-TR" altLang="en-US" sz="1400" dirty="0">
                <a:solidFill>
                  <a:srgbClr val="D9D9D6"/>
                </a:solidFill>
                <a:latin typeface="Arial" pitchFamily="34" charset="0"/>
                <a:ea typeface="Arial" pitchFamily="34" charset="-122"/>
                <a:cs typeface="Arial" pitchFamily="34" charset="-120"/>
              </a:rPr>
              <a:t>Yönetim Kurulu Başkanı</a:t>
            </a:r>
            <a:endParaRPr lang="tr-TR" sz="1400" dirty="0"/>
          </a:p>
        </p:txBody>
      </p:sp>
      <p:sp>
        <p:nvSpPr>
          <p:cNvPr id="8" name="Text 5"/>
          <p:cNvSpPr/>
          <p:nvPr/>
        </p:nvSpPr>
        <p:spPr>
          <a:xfrm>
            <a:off x="7863840" y="6053328"/>
            <a:ext cx="3749040" cy="274320"/>
          </a:xfrm>
          <a:prstGeom prst="rect">
            <a:avLst/>
          </a:prstGeom>
          <a:noFill/>
          <a:ln/>
        </p:spPr>
        <p:txBody>
          <a:bodyPr wrap="square" rtlCol="0" anchor="t"/>
          <a:lstStyle/>
          <a:p>
            <a:pPr algn="r" indent="0" marL="0">
              <a:buNone/>
            </a:pPr>
            <a:r>
              <a:rPr lang="tr-TR" altLang="en-US" sz="700" spc="100" kern="0" dirty="0">
                <a:solidFill>
                  <a:srgbClr val="FFFFFF"/>
                </a:solidFill>
                <a:latin typeface="Arial" pitchFamily="34" charset="0"/>
                <a:ea typeface="Arial" pitchFamily="34" charset="-122"/>
                <a:cs typeface="Arial" pitchFamily="34" charset="-120"/>
              </a:rPr>
              <a:t>TEMSİLİ GÖRSEL · YAPAY ZEKÂ İLE ÜRETİLDİ</a:t>
            </a:r>
            <a:endParaRPr lang="tr-TR" sz="700" dirty="0"/>
          </a:p>
        </p:txBody>
      </p:sp>
      <p:sp>
        <p:nvSpPr>
          <p:cNvPr id="9" name="Text 6"/>
          <p:cNvSpPr/>
          <p:nvPr/>
        </p:nvSpPr>
        <p:spPr>
          <a:xfrm>
            <a:off x="548640" y="6035040"/>
            <a:ext cx="6858000" cy="292608"/>
          </a:xfrm>
          <a:prstGeom prst="rect">
            <a:avLst/>
          </a:prstGeom>
          <a:noFill/>
          <a:ln/>
        </p:spPr>
        <p:txBody>
          <a:bodyPr wrap="square" rtlCol="0" anchor="ctr"/>
          <a:lstStyle/>
          <a:p>
            <a:pPr indent="0" marL="0">
              <a:buNone/>
            </a:pPr>
            <a:r>
              <a:rPr lang="tr-TR" altLang="en-US" sz="800" dirty="0">
                <a:solidFill>
                  <a:srgbClr val="D9D9D6"/>
                </a:solidFill>
                <a:latin typeface="Arial" pitchFamily="34" charset="0"/>
                <a:ea typeface="Arial" pitchFamily="34" charset="-122"/>
                <a:cs typeface="Arial" pitchFamily="34" charset="-120"/>
              </a:rPr>
              <a:t>Kaynak: ENCO 2024 Sürdürülebilirlik Raporu, s.7</a:t>
            </a:r>
            <a:endParaRPr lang="tr-TR" sz="800" dirty="0"/>
          </a:p>
        </p:txBody>
      </p:sp>
      <p:sp>
        <p:nvSpPr>
          <p:cNvPr id="10" name="Text 7"/>
          <p:cNvSpPr/>
          <p:nvPr/>
        </p:nvSpPr>
        <p:spPr>
          <a:xfrm>
            <a:off x="548640" y="6419088"/>
            <a:ext cx="9144000" cy="256032"/>
          </a:xfrm>
          <a:prstGeom prst="rect">
            <a:avLst/>
          </a:prstGeom>
          <a:noFill/>
          <a:ln/>
        </p:spPr>
        <p:txBody>
          <a:bodyPr wrap="square" rtlCol="0" anchor="t"/>
          <a:lstStyle/>
          <a:p>
            <a:pPr indent="0" marL="0">
              <a:buNone/>
            </a:pPr>
            <a:r>
              <a:rPr lang="tr-TR" altLang="en-US" sz="800" dirty="0">
                <a:solidFill>
                  <a:srgbClr val="D9D9D6"/>
                </a:solidFill>
                <a:latin typeface="Arial" pitchFamily="34" charset="0"/>
                <a:ea typeface="Arial" pitchFamily="34" charset="-122"/>
                <a:cs typeface="Arial" pitchFamily="34" charset="-120"/>
              </a:rPr>
              <a:t>ENCO 2024 Sürdürülebilirlik Raporu · Yönetici sunumu</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sera gazı emisyonlarının kapsamlara göre dağılımı</a:t>
            </a:r>
            <a:endParaRPr lang="tr-TR" sz="2600" dirty="0"/>
          </a:p>
        </p:txBody>
      </p:sp>
      <p:graphicFrame>
        <p:nvGraphicFramePr>
          <p:cNvPr id="4" name="Chart 0" descr=""/>
          <p:cNvGraphicFramePr/>
          <p:nvPr/>
        </p:nvGraphicFramePr>
        <p:xfrm>
          <a:off x="548640" y="1554480"/>
          <a:ext cx="6675120" cy="42062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589520" y="1600200"/>
            <a:ext cx="4023360" cy="2194560"/>
          </a:xfrm>
          <a:prstGeom prst="rect">
            <a:avLst/>
          </a:prstGeom>
          <a:noFill/>
          <a:ln/>
        </p:spPr>
        <p:txBody>
          <a:bodyPr wrap="square" rtlCol="0" anchor="t"/>
          <a:lstStyle/>
          <a:p>
            <a:pPr indent="0" marL="0">
              <a:buNone/>
            </a:pPr>
            <a:r>
              <a:rPr lang="tr-TR" altLang="en-US" sz="3200" b="1" dirty="0">
                <a:solidFill>
                  <a:srgbClr val="18233E"/>
                </a:solidFill>
                <a:latin typeface="Arial" pitchFamily="34" charset="0"/>
                <a:ea typeface="Arial" pitchFamily="34" charset="-122"/>
                <a:cs typeface="Arial" pitchFamily="34" charset="-120"/>
              </a:rPr>
              <a:t>10.668,0 </a:t>
            </a:r>
            <a:pPr indent="0" marL="0">
              <a:buNone/>
            </a:pPr>
            <a:r>
              <a:rPr lang="tr-TR" altLang="en-US" sz="1400" dirty="0">
                <a:solidFill>
                  <a:srgbClr val="5D6578"/>
                </a:solidFill>
                <a:latin typeface="Arial" pitchFamily="34" charset="0"/>
                <a:ea typeface="Arial" pitchFamily="34" charset="-122"/>
                <a:cs typeface="Arial" pitchFamily="34" charset="-120"/>
              </a:rPr>
              <a:t>tCO₂e</a:t>
            </a:r>
            <a:endParaRPr lang="tr-TR" sz="3200" dirty="0"/>
          </a:p>
          <a:p>
            <a:pPr indent="0" marL="0">
              <a:buNone/>
            </a:pPr>
            <a:r>
              <a:rPr lang="tr-TR" altLang="en-US" sz="1100" dirty="0">
                <a:solidFill>
                  <a:srgbClr val="5D6578"/>
                </a:solidFill>
                <a:latin typeface="Arial" pitchFamily="34" charset="0"/>
                <a:ea typeface="Arial" pitchFamily="34" charset="-122"/>
                <a:cs typeface="Arial" pitchFamily="34" charset="-120"/>
              </a:rPr>
              <a:t>Toplam sera gazı emisyonu (Kapsam 1+2+3)</a:t>
            </a:r>
            <a:endParaRPr lang="tr-TR" sz="3200" dirty="0"/>
          </a:p>
          <a:p>
            <a:pPr indent="0" marL="0">
              <a:spcBef>
                <a:spcPts val="1000"/>
              </a:spcBef>
              <a:buNone/>
            </a:pPr>
            <a:r>
              <a:rPr lang="tr-TR" altLang="en-US" sz="1300" dirty="0">
                <a:solidFill>
                  <a:srgbClr val="121212"/>
                </a:solidFill>
                <a:latin typeface="Arial" pitchFamily="34" charset="0"/>
                <a:ea typeface="Arial" pitchFamily="34" charset="-122"/>
                <a:cs typeface="Arial" pitchFamily="34" charset="-120"/>
              </a:rPr>
              <a:t>%8,6  Kapsam 1</a:t>
            </a:r>
            <a:endParaRPr lang="tr-TR" sz="3200" dirty="0"/>
          </a:p>
          <a:p>
            <a:pPr indent="0" marL="0">
              <a:spcBef>
                <a:spcPts val="200"/>
              </a:spcBef>
              <a:buNone/>
            </a:pPr>
            <a:r>
              <a:rPr lang="tr-TR" altLang="en-US" sz="1300" dirty="0">
                <a:solidFill>
                  <a:srgbClr val="121212"/>
                </a:solidFill>
                <a:latin typeface="Arial" pitchFamily="34" charset="0"/>
                <a:ea typeface="Arial" pitchFamily="34" charset="-122"/>
                <a:cs typeface="Arial" pitchFamily="34" charset="-120"/>
              </a:rPr>
              <a:t>%22,5  Kapsam 2 (konum bazlı)</a:t>
            </a:r>
            <a:endParaRPr lang="tr-TR" sz="3200" dirty="0"/>
          </a:p>
          <a:p>
            <a:pPr indent="0" marL="0">
              <a:spcBef>
                <a:spcPts val="200"/>
              </a:spcBef>
              <a:buNone/>
            </a:pPr>
            <a:r>
              <a:rPr lang="tr-TR" altLang="en-US" sz="1300" b="1" dirty="0">
                <a:solidFill>
                  <a:srgbClr val="121212"/>
                </a:solidFill>
                <a:latin typeface="Arial" pitchFamily="34" charset="0"/>
                <a:ea typeface="Arial" pitchFamily="34" charset="-122"/>
                <a:cs typeface="Arial" pitchFamily="34" charset="-120"/>
              </a:rPr>
              <a:t>%69,0  Kapsam 3</a:t>
            </a:r>
            <a:endParaRPr lang="tr-TR" sz="3200" dirty="0"/>
          </a:p>
        </p:txBody>
      </p:sp>
      <p:sp>
        <p:nvSpPr>
          <p:cNvPr id="6" name="Text 3"/>
          <p:cNvSpPr/>
          <p:nvPr/>
        </p:nvSpPr>
        <p:spPr>
          <a:xfrm>
            <a:off x="7589520" y="3886200"/>
            <a:ext cx="4023360" cy="1920240"/>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Taşımacılık ve dağıtım faaliyetleri tek başına toplam envanterin %62,4’ünü (6.656,3 tCO₂e) oluşturmaktadır. Bu nedenle karbonsuzlaşma stratejimizin ağırlık merkezini, kendi tesislerimizdeki verimlilik çalışmalarının yanı sıra taşıma modu tercihleri ve taşeron taşıyıcılarla yürütülen iş birlikleri oluşturmaktadır.</a:t>
            </a:r>
            <a:endParaRPr lang="tr-TR" sz="11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emisyonlarının kaynak ve kategoriye göre dağılımı</a:t>
            </a:r>
            <a:endParaRPr lang="tr-TR" sz="2600" dirty="0"/>
          </a:p>
        </p:txBody>
      </p:sp>
      <p:graphicFrame>
        <p:nvGraphicFramePr>
          <p:cNvPr id="4" name="Chart 0" descr=""/>
          <p:cNvGraphicFramePr/>
          <p:nvPr/>
        </p:nvGraphicFramePr>
        <p:xfrm>
          <a:off x="548640" y="1783080"/>
          <a:ext cx="813816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94360" y="1481328"/>
            <a:ext cx="146304" cy="146304"/>
          </a:xfrm>
          <a:prstGeom prst="rect">
            <a:avLst/>
          </a:prstGeom>
          <a:solidFill>
            <a:srgbClr val="18233E"/>
          </a:solidFill>
          <a:ln w="12700">
            <a:solidFill>
              <a:srgbClr val="18233E"/>
            </a:solidFill>
            <a:prstDash val="solid"/>
          </a:ln>
        </p:spPr>
      </p:sp>
      <p:sp>
        <p:nvSpPr>
          <p:cNvPr id="6" name="Text 3"/>
          <p:cNvSpPr/>
          <p:nvPr/>
        </p:nvSpPr>
        <p:spPr>
          <a:xfrm>
            <a:off x="78638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1</a:t>
            </a:r>
            <a:endParaRPr lang="tr-TR" sz="1000" dirty="0"/>
          </a:p>
        </p:txBody>
      </p:sp>
      <p:sp>
        <p:nvSpPr>
          <p:cNvPr id="7" name="Shape 4"/>
          <p:cNvSpPr/>
          <p:nvPr/>
        </p:nvSpPr>
        <p:spPr>
          <a:xfrm>
            <a:off x="2011680" y="1481328"/>
            <a:ext cx="146304" cy="146304"/>
          </a:xfrm>
          <a:prstGeom prst="rect">
            <a:avLst/>
          </a:prstGeom>
          <a:solidFill>
            <a:srgbClr val="5D6578"/>
          </a:solidFill>
          <a:ln w="12700">
            <a:solidFill>
              <a:srgbClr val="5D6578"/>
            </a:solidFill>
            <a:prstDash val="solid"/>
          </a:ln>
        </p:spPr>
      </p:sp>
      <p:sp>
        <p:nvSpPr>
          <p:cNvPr id="8" name="Text 5"/>
          <p:cNvSpPr/>
          <p:nvPr/>
        </p:nvSpPr>
        <p:spPr>
          <a:xfrm>
            <a:off x="220370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2</a:t>
            </a:r>
            <a:endParaRPr lang="tr-TR" sz="1000" dirty="0"/>
          </a:p>
        </p:txBody>
      </p:sp>
      <p:sp>
        <p:nvSpPr>
          <p:cNvPr id="9" name="Shape 6"/>
          <p:cNvSpPr/>
          <p:nvPr/>
        </p:nvSpPr>
        <p:spPr>
          <a:xfrm>
            <a:off x="3429000" y="1481328"/>
            <a:ext cx="146304" cy="146304"/>
          </a:xfrm>
          <a:prstGeom prst="rect">
            <a:avLst/>
          </a:prstGeom>
          <a:solidFill>
            <a:srgbClr val="A3A7B2"/>
          </a:solidFill>
          <a:ln w="12700">
            <a:solidFill>
              <a:srgbClr val="A3A7B2"/>
            </a:solidFill>
            <a:prstDash val="solid"/>
          </a:ln>
        </p:spPr>
      </p:sp>
      <p:sp>
        <p:nvSpPr>
          <p:cNvPr id="10" name="Text 7"/>
          <p:cNvSpPr/>
          <p:nvPr/>
        </p:nvSpPr>
        <p:spPr>
          <a:xfrm>
            <a:off x="362102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3</a:t>
            </a:r>
            <a:endParaRPr lang="tr-TR" sz="1000" dirty="0"/>
          </a:p>
        </p:txBody>
      </p:sp>
      <p:sp>
        <p:nvSpPr>
          <p:cNvPr id="11" name="Text 8"/>
          <p:cNvSpPr/>
          <p:nvPr/>
        </p:nvSpPr>
        <p:spPr>
          <a:xfrm>
            <a:off x="8961120" y="1783080"/>
            <a:ext cx="2697480" cy="3291840"/>
          </a:xfrm>
          <a:prstGeom prst="rect">
            <a:avLst/>
          </a:prstGeom>
          <a:noFill/>
          <a:ln/>
        </p:spPr>
        <p:txBody>
          <a:bodyPr wrap="square" rtlCol="0" anchor="t"/>
          <a:lstStyle/>
          <a:p>
            <a:pPr indent="0" marL="0">
              <a:buNone/>
            </a:pPr>
            <a:r>
              <a:rPr lang="tr-TR" altLang="en-US" sz="3200" b="1" dirty="0">
                <a:solidFill>
                  <a:srgbClr val="18233E"/>
                </a:solidFill>
                <a:latin typeface="Arial" pitchFamily="34" charset="0"/>
                <a:ea typeface="Arial" pitchFamily="34" charset="-122"/>
                <a:cs typeface="Arial" pitchFamily="34" charset="-120"/>
              </a:rPr>
              <a:t>%62,4</a:t>
            </a:r>
            <a:endParaRPr lang="tr-TR" sz="3200" dirty="0"/>
          </a:p>
          <a:p>
            <a:pPr indent="0" marL="0">
              <a:buNone/>
            </a:pPr>
            <a:r>
              <a:rPr lang="tr-TR" altLang="en-US" sz="1200" dirty="0">
                <a:solidFill>
                  <a:srgbClr val="121212"/>
                </a:solidFill>
                <a:latin typeface="Arial" pitchFamily="34" charset="0"/>
                <a:ea typeface="Arial" pitchFamily="34" charset="-122"/>
                <a:cs typeface="Arial" pitchFamily="34" charset="-120"/>
              </a:rPr>
              <a:t>Taşımacılık ve dağıtım (Kapsam 3 – Kategori 4)</a:t>
            </a:r>
            <a:endParaRPr lang="tr-TR" sz="3200" dirty="0"/>
          </a:p>
          <a:p>
            <a:pPr indent="0" marL="0">
              <a:spcBef>
                <a:spcPts val="1400"/>
              </a:spcBef>
              <a:buNone/>
            </a:pPr>
            <a:r>
              <a:rPr lang="tr-TR" altLang="en-US" sz="1000" dirty="0">
                <a:solidFill>
                  <a:srgbClr val="5D6578"/>
                </a:solidFill>
                <a:latin typeface="Arial" pitchFamily="34" charset="0"/>
                <a:ea typeface="Arial" pitchFamily="34" charset="-122"/>
                <a:cs typeface="Arial" pitchFamily="34" charset="-120"/>
              </a:rPr>
              <a:t>Kalemlerin toplamı 10.668,1; tabloda toplam 10.668,0 (yuvarlama farkı kaynakta olduğu gibi gösterilir).</a:t>
            </a:r>
            <a:endParaRPr lang="tr-TR" sz="3200" dirty="0"/>
          </a:p>
        </p:txBody>
      </p:sp>
      <p:sp>
        <p:nvSpPr>
          <p:cNvPr id="12" name="Text 9"/>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2023 ve 2024 sera gazı sonuçları</a:t>
            </a:r>
            <a:endParaRPr lang="tr-TR"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6583680" cy="914400"/>
        </p:xfrm>
        <a:graphic>
          <a:graphicData uri="http://schemas.openxmlformats.org/drawingml/2006/table">
            <a:tbl>
              <a:tblPr/>
              <a:tblGrid>
                <a:gridCol w="3657600"/>
                <a:gridCol w="1463040"/>
                <a:gridCol w="1463040"/>
              </a:tblGrid>
              <a:tr h="0">
                <a:tc>
                  <a:txBody>
                    <a:bodyPr/>
                    <a:lstStyle/>
                    <a:p>
                      <a:pPr algn="l" indent="0" marL="0">
                        <a:buNone/>
                      </a:pPr>
                      <a:r>
                        <a:rPr lang="en-US" sz="1100" b="1" dirty="0">
                          <a:solidFill>
                            <a:srgbClr val="5D6578"/>
                          </a:solidFill>
                          <a:latin typeface="Arial" pitchFamily="34" charset="0"/>
                          <a:ea typeface="Arial" pitchFamily="34" charset="-122"/>
                          <a:cs typeface="Arial" pitchFamily="34" charset="-120"/>
                        </a:rPr>
                        <a:t>Sera Gazı Emisyonları (ton CO₂e)</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2023</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2024</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1</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4.365,4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912,6</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2 (konum bazlı)</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3.093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2.398,5</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2.798</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7.356,9</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Toplam Emisyon (Kapsam 1+2+3)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10.256,4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10.668,0</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3977640"/>
            <a:ext cx="3291840" cy="329184"/>
          </a:xfrm>
          <a:prstGeom prst="rect">
            <a:avLst/>
          </a:prstGeom>
          <a:solidFill>
            <a:srgbClr val="FDECEE"/>
          </a:solidFill>
          <a:ln/>
        </p:spPr>
        <p:txBody>
          <a:bodyPr wrap="square" lIns="0" tIns="101600" rIns="101600" bIns="0" rtlCol="0" anchor="ctr"/>
          <a:lstStyle/>
          <a:p>
            <a:pPr indent="0" marL="0">
              <a:buNone/>
            </a:pPr>
            <a:r>
              <a:rPr lang="tr-TR" altLang="en-US" sz="1100" b="1" dirty="0">
                <a:solidFill>
                  <a:srgbClr val="E30613"/>
                </a:solidFill>
                <a:latin typeface="Arial" pitchFamily="34" charset="0"/>
                <a:ea typeface="Arial" pitchFamily="34" charset="-122"/>
                <a:cs typeface="Arial" pitchFamily="34" charset="-120"/>
              </a:rPr>
              <a:t>Karşılaştırılamaz: 2023 ↔ 2024</a:t>
            </a:r>
            <a:endParaRPr lang="tr-TR" sz="1100" dirty="0"/>
          </a:p>
        </p:txBody>
      </p:sp>
      <p:sp>
        <p:nvSpPr>
          <p:cNvPr id="6" name="Text 3"/>
          <p:cNvSpPr/>
          <p:nvPr/>
        </p:nvSpPr>
        <p:spPr>
          <a:xfrm>
            <a:off x="7498080" y="1600200"/>
            <a:ext cx="4114800" cy="4206240"/>
          </a:xfrm>
          <a:prstGeom prst="rect">
            <a:avLst/>
          </a:prstGeom>
          <a:noFill/>
          <a:ln/>
        </p:spPr>
        <p:txBody>
          <a:bodyPr wrap="square" rtlCol="0" anchor="t">
            <a:normAutofit/>
          </a:bodyPr>
          <a:lstStyle/>
          <a:p>
            <a:pPr indent="0" marL="0">
              <a:buNone/>
            </a:pPr>
            <a:r>
              <a:rPr lang="tr-TR" altLang="en-US" sz="1300" dirty="0">
                <a:solidFill>
                  <a:srgbClr val="121212"/>
                </a:solidFill>
                <a:latin typeface="Arial" pitchFamily="34" charset="0"/>
                <a:ea typeface="Arial" pitchFamily="34" charset="-122"/>
                <a:cs typeface="Arial" pitchFamily="34" charset="-120"/>
              </a:rPr>
              <a:t>2024 yılı envanteri güncellenmiş bir hesaplama sınırı ve GHG Protokolü kategori yapısı esas alınarak hazırlanmıştır. Kapsam sınırları ve kategori sınıflandırmaları farklılık gösterdiğinden iki yıla ait kapsam bazlı sonuçlar doğrudan karşılaştırılabilir değildir; kapsamlar arasındaki değişim gerçek bir azaltım ya da artış olarak yorumlanmamalıdır. Bu nedenle 2024, sera gazı hedefleri için baz yıl olarak belirlenmiştir.</a:t>
            </a:r>
            <a:endParaRPr lang="tr-TR" sz="13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Taşıma modları: yoğunluk ve pay</a:t>
            </a:r>
            <a:endParaRPr lang="tr-TR" sz="2600" dirty="0"/>
          </a:p>
        </p:txBody>
      </p:sp>
      <p:sp>
        <p:nvSpPr>
          <p:cNvPr id="4" name="Text 2"/>
          <p:cNvSpPr/>
          <p:nvPr/>
        </p:nvSpPr>
        <p:spPr>
          <a:xfrm>
            <a:off x="548640" y="1417320"/>
            <a:ext cx="530352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Emisyon yoğunluğu (g CO₂e/tkm)</a:t>
            </a:r>
            <a:endParaRPr lang="tr-TR" sz="1200" dirty="0"/>
          </a:p>
        </p:txBody>
      </p:sp>
      <p:graphicFrame>
        <p:nvGraphicFramePr>
          <p:cNvPr id="5" name="Chart 0" descr=""/>
          <p:cNvGraphicFramePr/>
          <p:nvPr/>
        </p:nvGraphicFramePr>
        <p:xfrm>
          <a:off x="548640" y="1737360"/>
          <a:ext cx="5303520" cy="24688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309360" y="1417320"/>
            <a:ext cx="530352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Taşıma işi payı ile emisyon payı</a:t>
            </a:r>
            <a:endParaRPr lang="tr-TR" sz="1200" dirty="0"/>
          </a:p>
        </p:txBody>
      </p:sp>
      <p:graphicFrame>
        <p:nvGraphicFramePr>
          <p:cNvPr id="7" name="Chart 1" descr=""/>
          <p:cNvGraphicFramePr/>
          <p:nvPr/>
        </p:nvGraphicFramePr>
        <p:xfrm>
          <a:off x="6309360" y="1737360"/>
          <a:ext cx="5303520" cy="246888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548640" y="4343400"/>
            <a:ext cx="11064240" cy="1645920"/>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Taşıma modlarının emisyon yoğunlukları arasındaki fark, karbonsuzlaşma stratejimizin en önemli kaldıracını ortaya koymaktadır. Havayolu taşımacılığı toplam ton-kilometrenin yalnızca %4,3’ünü oluşturmasına rağmen taşımacılık kaynaklı emisyonların %45,0’ını üretmektedir. Buna karşılık denizyolu, ton-kilometrenin %78,5’ini taşımasına rağmen emisyonların yalnızca %12,9’undan sorumludur. Denizyolu taşımacılığı, ton-kilometre başına havayoluna kıyasla yaklaşık 64 kat daha düşük emisyon üretmektedir.</a:t>
            </a:r>
            <a:endParaRPr lang="tr-TR" sz="1100" dirty="0"/>
          </a:p>
          <a:p>
            <a:pPr indent="0" marL="0">
              <a:spcBef>
                <a:spcPts val="600"/>
              </a:spcBef>
              <a:buNone/>
            </a:pPr>
            <a:r>
              <a:rPr lang="tr-TR" altLang="en-US" sz="900" dirty="0">
                <a:solidFill>
                  <a:srgbClr val="5D6578"/>
                </a:solidFill>
                <a:latin typeface="Arial" pitchFamily="34" charset="0"/>
                <a:ea typeface="Arial" pitchFamily="34" charset="-122"/>
                <a:cs typeface="Arial" pitchFamily="34" charset="-120"/>
              </a:rPr>
              <a:t>* hesaplanan değer: Taşıma işi payları tablodaki tkm değerlerinin toplama (67.464.867 tkm) bölünmesiyle hesaplandı; havayolu (%4,3) ve denizyolu (%78,5) payları metinde de geçer.</a:t>
            </a:r>
            <a:endParaRPr lang="tr-TR" sz="1100" dirty="0"/>
          </a:p>
        </p:txBody>
      </p:sp>
      <p:sp>
        <p:nvSpPr>
          <p:cNvPr id="9" name="Text 5"/>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Enerji ve su tüketimi</a:t>
            </a:r>
            <a:endParaRPr lang="tr-TR" sz="2600" dirty="0"/>
          </a:p>
        </p:txBody>
      </p:sp>
      <p:sp>
        <p:nvSpPr>
          <p:cNvPr id="4" name="Text 2"/>
          <p:cNvSpPr/>
          <p:nvPr/>
        </p:nvSpPr>
        <p:spPr>
          <a:xfrm>
            <a:off x="54864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Elektrik tüketimi (MWh)</a:t>
            </a:r>
            <a:endParaRPr lang="tr-TR" sz="1200" dirty="0"/>
          </a:p>
        </p:txBody>
      </p:sp>
      <p:graphicFrame>
        <p:nvGraphicFramePr>
          <p:cNvPr id="5" name="Chart 0" descr=""/>
          <p:cNvGraphicFramePr/>
          <p:nvPr/>
        </p:nvGraphicFramePr>
        <p:xfrm>
          <a:off x="548640" y="1737360"/>
          <a:ext cx="3566160" cy="274320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429768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Doğalgaz tüketimi (m³)</a:t>
            </a:r>
            <a:endParaRPr lang="tr-TR" sz="1200" dirty="0"/>
          </a:p>
        </p:txBody>
      </p:sp>
      <p:graphicFrame>
        <p:nvGraphicFramePr>
          <p:cNvPr id="7" name="Chart 1" descr=""/>
          <p:cNvGraphicFramePr/>
          <p:nvPr/>
        </p:nvGraphicFramePr>
        <p:xfrm>
          <a:off x="4297680" y="1737360"/>
          <a:ext cx="3566160" cy="27432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804672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İçme (şebeke) suyu (m³)</a:t>
            </a:r>
            <a:endParaRPr lang="tr-TR" sz="1200" dirty="0"/>
          </a:p>
        </p:txBody>
      </p:sp>
      <p:graphicFrame>
        <p:nvGraphicFramePr>
          <p:cNvPr id="9" name="Chart 2" descr=""/>
          <p:cNvGraphicFramePr/>
          <p:nvPr/>
        </p:nvGraphicFramePr>
        <p:xfrm>
          <a:off x="8046720" y="1737360"/>
          <a:ext cx="3566160" cy="2743200"/>
        </p:xfrm>
        <a:graphic xmlns:a="http://schemas.openxmlformats.org/drawingml/2006/main">
          <a:graphicData uri="http://schemas.openxmlformats.org/drawingml/2006/chart">
            <c:chart xmlns:c="http://schemas.openxmlformats.org/drawingml/2006/chart" r:id="rId3"/>
          </a:graphicData>
        </a:graphic>
      </p:graphicFrame>
      <p:sp>
        <p:nvSpPr>
          <p:cNvPr id="10" name="Text 5"/>
          <p:cNvSpPr/>
          <p:nvPr/>
        </p:nvSpPr>
        <p:spPr>
          <a:xfrm>
            <a:off x="548640" y="4572000"/>
            <a:ext cx="7315200" cy="1280160"/>
          </a:xfrm>
          <a:prstGeom prst="rect">
            <a:avLst/>
          </a:prstGeom>
          <a:noFill/>
          <a:ln/>
        </p:spPr>
        <p:txBody>
          <a:bodyPr wrap="square" rtlCol="0" anchor="t"/>
          <a:lstStyle/>
          <a:p>
            <a:pPr indent="0" marL="0">
              <a:buNone/>
            </a:pPr>
            <a:r>
              <a:rPr lang="tr-TR" altLang="en-US" sz="1100" b="1" dirty="0">
                <a:solidFill>
                  <a:srgbClr val="121212"/>
                </a:solidFill>
                <a:latin typeface="Arial" pitchFamily="34" charset="0"/>
                <a:ea typeface="Arial" pitchFamily="34" charset="-122"/>
                <a:cs typeface="Arial" pitchFamily="34" charset="-120"/>
              </a:rPr>
              <a:t>Yenilenebilir enerji tüketimi: 0</a:t>
            </a:r>
            <a:endParaRPr lang="tr-TR" sz="1100" dirty="0"/>
          </a:p>
          <a:p>
            <a:pPr indent="0" marL="0">
              <a:buNone/>
            </a:pPr>
            <a:r>
              <a:rPr lang="tr-TR" altLang="en-US" sz="1100" dirty="0">
                <a:solidFill>
                  <a:srgbClr val="5D6578"/>
                </a:solidFill>
                <a:latin typeface="Arial" pitchFamily="34" charset="0"/>
                <a:ea typeface="Arial" pitchFamily="34" charset="-122"/>
                <a:cs typeface="Arial" pitchFamily="34" charset="-120"/>
              </a:rPr>
              <a:t>2024 yılında yenilenebilir enerji tedariki veya I-REC sertifikası bulunmadığından piyasa bazlı (market-based) değer konum bazlı değere eşittir.</a:t>
            </a:r>
            <a:endParaRPr lang="tr-TR" sz="1100" dirty="0"/>
          </a:p>
        </p:txBody>
      </p:sp>
      <p:sp>
        <p:nvSpPr>
          <p:cNvPr id="11" name="Text 6"/>
          <p:cNvSpPr/>
          <p:nvPr/>
        </p:nvSpPr>
        <p:spPr>
          <a:xfrm>
            <a:off x="8046720" y="4572000"/>
            <a:ext cx="3566160" cy="457200"/>
          </a:xfrm>
          <a:prstGeom prst="rect">
            <a:avLst/>
          </a:prstGeom>
          <a:noFill/>
          <a:ln/>
        </p:spPr>
        <p:txBody>
          <a:bodyPr wrap="square" rtlCol="0" anchor="t"/>
          <a:lstStyle/>
          <a:p>
            <a:pPr indent="0" marL="0">
              <a:buNone/>
            </a:pPr>
            <a:r>
              <a:rPr lang="tr-TR" altLang="en-US" sz="1100" b="1" dirty="0">
                <a:solidFill>
                  <a:srgbClr val="121212"/>
                </a:solidFill>
                <a:latin typeface="Arial" pitchFamily="34" charset="0"/>
                <a:ea typeface="Arial" pitchFamily="34" charset="-122"/>
                <a:cs typeface="Arial" pitchFamily="34" charset="-120"/>
              </a:rPr>
              <a:t>2023'e göre %17,3 azalma</a:t>
            </a:r>
            <a:endParaRPr lang="tr-TR" sz="1100" dirty="0"/>
          </a:p>
        </p:txBody>
      </p:sp>
      <p:sp>
        <p:nvSpPr>
          <p:cNvPr id="12" name="Text 7"/>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s.36, s.62, s.39, s.34</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64922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İNSAN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Çalışanlar ve iş sağlığı</a:t>
            </a:r>
            <a:endParaRPr lang="tr-TR" sz="2600" dirty="0"/>
          </a:p>
        </p:txBody>
      </p:sp>
      <p:sp>
        <p:nvSpPr>
          <p:cNvPr id="4" name="Shape 2"/>
          <p:cNvSpPr/>
          <p:nvPr/>
        </p:nvSpPr>
        <p:spPr>
          <a:xfrm>
            <a:off x="548640" y="1463040"/>
            <a:ext cx="3566160" cy="1234440"/>
          </a:xfrm>
          <a:prstGeom prst="rect">
            <a:avLst/>
          </a:prstGeom>
          <a:solidFill>
            <a:srgbClr val="FFFFFF"/>
          </a:solidFill>
          <a:ln w="9525">
            <a:solidFill>
              <a:srgbClr val="D9D9D6"/>
            </a:solidFill>
            <a:prstDash val="solid"/>
          </a:ln>
        </p:spPr>
      </p:sp>
      <p:sp>
        <p:nvSpPr>
          <p:cNvPr id="5" name="Text 3"/>
          <p:cNvSpPr/>
          <p:nvPr/>
        </p:nvSpPr>
        <p:spPr>
          <a:xfrm>
            <a:off x="65836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173</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Çalışan (31.12.2024)</a:t>
            </a:r>
            <a:pPr indent="0" marL="0">
              <a:buNone/>
            </a:pPr>
            <a:r>
              <a:rPr lang="tr-TR" altLang="en-US" sz="800" dirty="0">
                <a:solidFill>
                  <a:srgbClr val="5D6578"/>
                </a:solidFill>
                <a:latin typeface="Arial" pitchFamily="34" charset="0"/>
                <a:ea typeface="Arial" pitchFamily="34" charset="-122"/>
                <a:cs typeface="Arial" pitchFamily="34" charset="-120"/>
              </a:rPr>
              <a:t>  s.53</a:t>
            </a:r>
            <a:endParaRPr lang="tr-TR" sz="2800" dirty="0"/>
          </a:p>
        </p:txBody>
      </p:sp>
      <p:sp>
        <p:nvSpPr>
          <p:cNvPr id="6" name="Shape 4"/>
          <p:cNvSpPr/>
          <p:nvPr/>
        </p:nvSpPr>
        <p:spPr>
          <a:xfrm>
            <a:off x="4297680" y="1463040"/>
            <a:ext cx="3566160" cy="1234440"/>
          </a:xfrm>
          <a:prstGeom prst="rect">
            <a:avLst/>
          </a:prstGeom>
          <a:solidFill>
            <a:srgbClr val="FFFFFF"/>
          </a:solidFill>
          <a:ln w="9525">
            <a:solidFill>
              <a:srgbClr val="D9D9D6"/>
            </a:solidFill>
            <a:prstDash val="solid"/>
          </a:ln>
        </p:spPr>
      </p:sp>
      <p:sp>
        <p:nvSpPr>
          <p:cNvPr id="7" name="Text 5"/>
          <p:cNvSpPr/>
          <p:nvPr/>
        </p:nvSpPr>
        <p:spPr>
          <a:xfrm>
            <a:off x="440740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0</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İş kazası (2022–2024)</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2800" dirty="0"/>
          </a:p>
        </p:txBody>
      </p:sp>
      <p:sp>
        <p:nvSpPr>
          <p:cNvPr id="8" name="Shape 6"/>
          <p:cNvSpPr/>
          <p:nvPr/>
        </p:nvSpPr>
        <p:spPr>
          <a:xfrm>
            <a:off x="8046720" y="1463040"/>
            <a:ext cx="3566160" cy="1234440"/>
          </a:xfrm>
          <a:prstGeom prst="rect">
            <a:avLst/>
          </a:prstGeom>
          <a:solidFill>
            <a:srgbClr val="FFFFFF"/>
          </a:solidFill>
          <a:ln w="9525">
            <a:solidFill>
              <a:srgbClr val="D9D9D6"/>
            </a:solidFill>
            <a:prstDash val="solid"/>
          </a:ln>
        </p:spPr>
      </p:sp>
      <p:sp>
        <p:nvSpPr>
          <p:cNvPr id="9" name="Text 7"/>
          <p:cNvSpPr/>
          <p:nvPr/>
        </p:nvSpPr>
        <p:spPr>
          <a:xfrm>
            <a:off x="815644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15,3</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Çalışan başına ortalama eğitim süresi (saat)</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2800" dirty="0"/>
          </a:p>
          <a:p>
            <a:pPr indent="0" marL="0">
              <a:buNone/>
            </a:pPr>
            <a:r>
              <a:rPr lang="tr-TR" altLang="en-US" sz="900" dirty="0">
                <a:solidFill>
                  <a:srgbClr val="5D6578"/>
                </a:solidFill>
                <a:latin typeface="Arial" pitchFamily="34" charset="0"/>
                <a:ea typeface="Arial" pitchFamily="34" charset="-122"/>
                <a:cs typeface="Arial" pitchFamily="34" charset="-120"/>
              </a:rPr>
              <a:t>İş Sağlığı ve Güvenliği Yönetimi · 2024</a:t>
            </a:r>
            <a:endParaRPr lang="tr-TR" sz="2800" dirty="0"/>
          </a:p>
        </p:txBody>
      </p:sp>
      <p:sp>
        <p:nvSpPr>
          <p:cNvPr id="10" name="Text 8"/>
          <p:cNvSpPr/>
          <p:nvPr/>
        </p:nvSpPr>
        <p:spPr>
          <a:xfrm>
            <a:off x="548640" y="2880360"/>
            <a:ext cx="512064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İş gücü kompozisyonu (Genel Merkez)</a:t>
            </a:r>
            <a:endParaRPr lang="tr-TR" sz="1200" dirty="0"/>
          </a:p>
        </p:txBody>
      </p:sp>
      <p:graphicFrame>
        <p:nvGraphicFramePr>
          <p:cNvPr id="11" name="Chart 0" descr=""/>
          <p:cNvGraphicFramePr/>
          <p:nvPr/>
        </p:nvGraphicFramePr>
        <p:xfrm>
          <a:off x="548640" y="3200400"/>
          <a:ext cx="5120640" cy="2743200"/>
        </p:xfrm>
        <a:graphic xmlns:a="http://schemas.openxmlformats.org/drawingml/2006/main">
          <a:graphicData uri="http://schemas.openxmlformats.org/drawingml/2006/chart">
            <c:chart xmlns:c="http://schemas.openxmlformats.org/drawingml/2006/chart" r:id="rId1"/>
          </a:graphicData>
        </a:graphic>
      </p:graphicFrame>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35040" y="2926080"/>
          <a:ext cx="5577840" cy="914400"/>
        </p:xfrm>
        <a:graphic>
          <a:graphicData uri="http://schemas.openxmlformats.org/drawingml/2006/table">
            <a:tbl>
              <a:tblPr/>
              <a:tblGrid>
                <a:gridCol w="3108960"/>
                <a:gridCol w="822960"/>
                <a:gridCol w="822960"/>
                <a:gridCol w="822960"/>
              </a:tblGrid>
              <a:tr h="0">
                <a:tc>
                  <a:txBody>
                    <a:bodyPr/>
                    <a:lstStyle/>
                    <a:p>
                      <a:pPr algn="l" indent="0" marL="0">
                        <a:buNone/>
                      </a:pPr>
                      <a:r>
                        <a:rPr lang="en-US" sz="1000" b="1" dirty="0">
                          <a:solidFill>
                            <a:srgbClr val="5D6578"/>
                          </a:solidFill>
                          <a:latin typeface="Arial" pitchFamily="34" charset="0"/>
                          <a:ea typeface="Arial" pitchFamily="34" charset="-122"/>
                          <a:cs typeface="Arial" pitchFamily="34" charset="-120"/>
                        </a:rPr>
                        <a:t>Gösterge</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2024</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İSG eğitimi alan çalışan sayısı (kişi)</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172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167</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Toplam İSG eğitim süresi (saat)</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2.500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2.430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2.555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Çalışan başına ortalama eğitim süresi (saat)</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14,9</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15,3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İş kazası sayısı</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Kayıp gün sayısı</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13" name="Text 9"/>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s.53, s.55</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252374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SÜRDÜRÜLEBİLİRLİK YAKLAŞIMIMIZ</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Gezegen hedefleri ve 2024 durumu</a:t>
            </a:r>
            <a:endParaRPr lang="tr-TR"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900" b="1" dirty="0">
                          <a:solidFill>
                            <a:srgbClr val="5D6578"/>
                          </a:solidFill>
                          <a:latin typeface="Arial" pitchFamily="34" charset="0"/>
                          <a:ea typeface="Arial" pitchFamily="34" charset="-122"/>
                          <a:cs typeface="Arial" pitchFamily="34" charset="-120"/>
                        </a:rPr>
                        <a:t>Konu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Orta Vadeli Hedef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2024 Yılı Performansı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Karbon Emisyonu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Kapsam 1 ve 3: Intermodal taşımacılığa geçiş ile %40 mutlak azaltım.</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2: Elektrik tedarikinin %40’ının yenilenebilir kaynaklardan sağlanması, %60’ının IREC sertifikalı olması.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Toplam emisyon 10.668,0 tCO₂e (Kapsam 1: 912,6 / Kapsam 2: 2.398,5 / Kapsam 3: 7.356,9). 2024, baz yıl olarak belirlenmiştir.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1: Dört forkliftin üçü elektrikliye dönüştürüldü; aydınlatma altyapısı tümüyle LED'e geçti.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2: Yenilenebilir tedarik gerçekleşmedi. Şebekeden doğrudan tedarik mümkün olmadığından hedef güneş enerjisi santraline bağlı; Hadımköy projesi sürüyor. I-REC için piyasa araştırması planlanmaktadır.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3: Mod bazlı emisyon analizi ilk kez yapıldı; havayolu ton-kilometrenin %4,3'ünü taşırken taşımacılık emisyonlarının %45'ini üretmektedir.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Su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2025 mali yılında bir fizibilite çalışması gerçekleştirilecek olup, 2035 yılına kadar ENCO tesislerinde yağmur suyu hasadı sistemi kurulması planlanmaktadır.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Yapılandırma devam etmektedir.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Atık Yönetimi</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2025 yılında Sıfır Atık Sertifikası alınması. Ambalaj malzemelerinin %40 oranında geri dönüştürülmüş alternatiflerle değiştirilmesi.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Düzenli depolama alanlarına gönderilen atık miktarının %80 oranında azaltılması.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 ve B Plaza ofis katlarına ile ENCO Ofis ve ENCO’S’a sıfır atık kutuları yerleştirilmiştir. Ayrıca, ofislerden depoya gönderilen atıklar düzenli olarak toplanmakta olup, kademe araçlarının bulunduğu alanda hurdaya ayrılan atıklar da toplanmaktadır.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Enerji Yönetimi</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2027 yılına kadar forkliftlerin elektrikli olanlarla değiştirilmesi.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Depo alanları da dahil olmak üzere tüm alanlarda LED aydınlatmaya geçilmesi.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Mevcut genel merkez ofisi için LEED sertifikası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2024 yılında forkliftlerimizin dördünden üçü elektrikli modellerle değiştirilmiş, aydınlatma altyapısının tamamı sensör entegrasyonlu LED sistemlere dönüştürülmüştür. Hibrit ve elektrikli araç alımları 2025 yılında gerçekleştirilmiştir.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Biyoçeşitlilik</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Araç yıkama için biyolojik olarak parçalanabilen süngerlere geçiş.</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Henüz başlamadı. Araçlar yalnızca su ile yıkanmaktadır.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s.22 · 2050 hedefleri ve tablonun tamamı raporda (s.22).</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252374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SÜRDÜRÜLEBİLİRLİK YAKLAŞIMIMIZ</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İnsan ve yönetişim hedefleri ve 2024 durumu</a:t>
            </a:r>
            <a:endParaRPr lang="tr-TR"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850" b="1" dirty="0">
                          <a:solidFill>
                            <a:srgbClr val="5D6578"/>
                          </a:solidFill>
                          <a:latin typeface="Arial" pitchFamily="34" charset="0"/>
                          <a:ea typeface="Arial" pitchFamily="34" charset="-122"/>
                          <a:cs typeface="Arial" pitchFamily="34" charset="-120"/>
                        </a:rPr>
                        <a:t>Konu</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Orta Vadeli Hedef (2035)</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2024 Yılı Performansı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İNSAN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Kaliteli Eğitim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Daha önce aktif olmayan Sürüş Akademisi yeniden aktif hale getirilecek ve kurum içi personel ve yerel topluluklar için geliştirilecektir.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Süreç aktif olarak devam etmekte olup, müracaatlar değerlendirilmektedir.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Performans Değerlendirme ve Rehberlik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Çalışan bağlılığını artırmak için tüm çalışanları kapsayan bir performans değerlendirme sistemi uygulamak.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Geri Bildirim-Öneri- Şikâyet Mekanizması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Müşteri memnuniyetini ve paydaş iletişimini geliştirmek için 2024 yılında ISO 10002 Müşteri Memnuniyeti Yönetim Sistemi sertifikası alınacaktır.</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Çalışan bağlılığı oranının 2030 yılına kadar</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%85'in üzerine çıkarılması.</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İletişimi geliştirmek için web sitesine bir sohbet kutusu ve etik hattı eklenmesi.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ISO 10002 Müşteri Memnuniyeti Yönetim Sistemi belgesi 2024 yılında alınmıştır. Hedef gerçekleşmiştir.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Eşitlik ve Çeşitlilik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Yönetim ve liderlik pozisyonlarında %25’in üzerinde kadın temsili.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Bilgi Güvenliği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Siber güvenlik riskleri konusunda farkındalığı artırmak ve ENCO ile müşterilerini korumak için ekiplerimizi simülasyonlar ve tatbikatlarla eğitmeyi planlıyoruz.</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YÖNETİŞİM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Etik ve Davranış Kuralları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Çalışanların %100’ünün ENCO Davranış</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Kuralları ve Etik konusunda eğitim alması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Tedarik Zinciri Yönetimi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Tedarikçilerin %50’sinin Tedarikçi Davranış Kuralları’na uyum taahhüdünde bulunması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s.22 · 2050 hedefleri ve tablonun tamamı raporda (s.22).</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249070"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SINIRLILIKLAR</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Raporda beyan edilen sınırlılıklar</a:t>
            </a:r>
            <a:endParaRPr lang="tr-TR"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tr-TR" altLang="en-US" sz="1000" dirty="0">
                <a:solidFill>
                  <a:srgbClr val="5D6578"/>
                </a:solidFill>
                <a:latin typeface="Arial" pitchFamily="34" charset="0"/>
                <a:ea typeface="Arial" pitchFamily="34" charset="-122"/>
                <a:cs typeface="Arial" pitchFamily="34" charset="-120"/>
              </a:rPr>
              <a:t>Aşağıdaki cümleler raporun kendisinden birebir alıntıdır.</a:t>
            </a:r>
            <a:endParaRPr lang="tr-TR" sz="1000" dirty="0"/>
          </a:p>
        </p:txBody>
      </p:sp>
      <p:sp>
        <p:nvSpPr>
          <p:cNvPr id="5" name="Shape 3"/>
          <p:cNvSpPr/>
          <p:nvPr/>
        </p:nvSpPr>
        <p:spPr>
          <a:xfrm>
            <a:off x="548640" y="1728216"/>
            <a:ext cx="45720" cy="713232"/>
          </a:xfrm>
          <a:prstGeom prst="rect">
            <a:avLst/>
          </a:prstGeom>
          <a:solidFill>
            <a:srgbClr val="18233E"/>
          </a:solidFill>
          <a:ln w="12700">
            <a:solidFill>
              <a:srgbClr val="18233E"/>
            </a:solidFill>
            <a:prstDash val="solid"/>
          </a:ln>
        </p:spPr>
      </p:sp>
      <p:sp>
        <p:nvSpPr>
          <p:cNvPr id="6" name="Text 4"/>
          <p:cNvSpPr/>
          <p:nvPr/>
        </p:nvSpPr>
        <p:spPr>
          <a:xfrm>
            <a:off x="685800" y="169164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Bu rapor bağımsız dış güvenceye tabi tutulmamıştır.</a:t>
            </a:r>
            <a:pPr indent="0" marL="0">
              <a:buNone/>
            </a:pPr>
            <a:r>
              <a:rPr lang="tr-TR" altLang="en-US" sz="800" dirty="0">
                <a:solidFill>
                  <a:srgbClr val="5D6578"/>
                </a:solidFill>
                <a:latin typeface="Arial" pitchFamily="34" charset="0"/>
                <a:ea typeface="Arial" pitchFamily="34" charset="-122"/>
                <a:cs typeface="Arial" pitchFamily="34" charset="-120"/>
              </a:rPr>
              <a:t>  s.6</a:t>
            </a:r>
            <a:endParaRPr lang="tr-TR" sz="1100" dirty="0"/>
          </a:p>
        </p:txBody>
      </p:sp>
      <p:sp>
        <p:nvSpPr>
          <p:cNvPr id="7" name="Shape 5"/>
          <p:cNvSpPr/>
          <p:nvPr/>
        </p:nvSpPr>
        <p:spPr>
          <a:xfrm>
            <a:off x="548640" y="2596896"/>
            <a:ext cx="45720" cy="713232"/>
          </a:xfrm>
          <a:prstGeom prst="rect">
            <a:avLst/>
          </a:prstGeom>
          <a:solidFill>
            <a:srgbClr val="18233E"/>
          </a:solidFill>
          <a:ln w="12700">
            <a:solidFill>
              <a:srgbClr val="18233E"/>
            </a:solidFill>
            <a:prstDash val="solid"/>
          </a:ln>
        </p:spPr>
      </p:sp>
      <p:sp>
        <p:nvSpPr>
          <p:cNvPr id="8" name="Text 6"/>
          <p:cNvSpPr/>
          <p:nvPr/>
        </p:nvSpPr>
        <p:spPr>
          <a:xfrm>
            <a:off x="685800" y="256032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Kapsam sınırları ve kategori sınıflandırmaları farklılık gösterdiğinden iki yıla ait kapsam bazlı sonuçlar doğrudan karşılaştırılabilir değildir; kapsamlar arasındaki değişim gerçek bir azaltım ya da artış olarak yorumlanmamalıdır.</a:t>
            </a:r>
            <a:pPr indent="0" marL="0">
              <a:buNone/>
            </a:pPr>
            <a:r>
              <a:rPr lang="tr-TR" altLang="en-US" sz="800" dirty="0">
                <a:solidFill>
                  <a:srgbClr val="5D6578"/>
                </a:solidFill>
                <a:latin typeface="Arial" pitchFamily="34" charset="0"/>
                <a:ea typeface="Arial" pitchFamily="34" charset="-122"/>
                <a:cs typeface="Arial" pitchFamily="34" charset="-120"/>
              </a:rPr>
              <a:t>  s.39</a:t>
            </a:r>
            <a:endParaRPr lang="tr-TR" sz="1100" dirty="0"/>
          </a:p>
        </p:txBody>
      </p:sp>
      <p:sp>
        <p:nvSpPr>
          <p:cNvPr id="9" name="Shape 7"/>
          <p:cNvSpPr/>
          <p:nvPr/>
        </p:nvSpPr>
        <p:spPr>
          <a:xfrm>
            <a:off x="548640" y="3465576"/>
            <a:ext cx="45720" cy="713232"/>
          </a:xfrm>
          <a:prstGeom prst="rect">
            <a:avLst/>
          </a:prstGeom>
          <a:solidFill>
            <a:srgbClr val="18233E"/>
          </a:solidFill>
          <a:ln w="12700">
            <a:solidFill>
              <a:srgbClr val="18233E"/>
            </a:solidFill>
            <a:prstDash val="solid"/>
          </a:ln>
        </p:spPr>
      </p:sp>
      <p:sp>
        <p:nvSpPr>
          <p:cNvPr id="10" name="Text 8"/>
          <p:cNvSpPr/>
          <p:nvPr/>
        </p:nvSpPr>
        <p:spPr>
          <a:xfrm>
            <a:off x="685800" y="342900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yılında yenilenebilir enerji tedariki veya I-REC sertifikası bulunmadığından piyasa bazlı (market-based) değer konum bazlı değere eşittir.</a:t>
            </a:r>
            <a:pPr indent="0" marL="0">
              <a:buNone/>
            </a:pPr>
            <a:r>
              <a:rPr lang="tr-TR" altLang="en-US" sz="800" dirty="0">
                <a:solidFill>
                  <a:srgbClr val="5D6578"/>
                </a:solidFill>
                <a:latin typeface="Arial" pitchFamily="34" charset="0"/>
                <a:ea typeface="Arial" pitchFamily="34" charset="-122"/>
                <a:cs typeface="Arial" pitchFamily="34" charset="-120"/>
              </a:rPr>
              <a:t>  s.39</a:t>
            </a:r>
            <a:endParaRPr lang="tr-TR" sz="1100" dirty="0"/>
          </a:p>
        </p:txBody>
      </p:sp>
      <p:sp>
        <p:nvSpPr>
          <p:cNvPr id="11" name="Shape 9"/>
          <p:cNvSpPr/>
          <p:nvPr/>
        </p:nvSpPr>
        <p:spPr>
          <a:xfrm>
            <a:off x="548640" y="4334256"/>
            <a:ext cx="45720" cy="713232"/>
          </a:xfrm>
          <a:prstGeom prst="rect">
            <a:avLst/>
          </a:prstGeom>
          <a:solidFill>
            <a:srgbClr val="18233E"/>
          </a:solidFill>
          <a:ln w="12700">
            <a:solidFill>
              <a:srgbClr val="18233E"/>
            </a:solidFill>
            <a:prstDash val="solid"/>
          </a:ln>
        </p:spPr>
      </p:sp>
      <p:sp>
        <p:nvSpPr>
          <p:cNvPr id="12" name="Text 10"/>
          <p:cNvSpPr/>
          <p:nvPr/>
        </p:nvSpPr>
        <p:spPr>
          <a:xfrm>
            <a:off x="685800" y="429768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Sıfır Atık Belgesi hedefimize 2024 yılında ulaşamadık ve atıklarımızın tehlikeli-tehlikesiz ayrımına dayalı sınıflandırma sistemini henüz kuramadık.</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3" name="Shape 11"/>
          <p:cNvSpPr/>
          <p:nvPr/>
        </p:nvSpPr>
        <p:spPr>
          <a:xfrm>
            <a:off x="548640" y="5202936"/>
            <a:ext cx="45720" cy="713232"/>
          </a:xfrm>
          <a:prstGeom prst="rect">
            <a:avLst/>
          </a:prstGeom>
          <a:solidFill>
            <a:srgbClr val="18233E"/>
          </a:solidFill>
          <a:ln w="12700">
            <a:solidFill>
              <a:srgbClr val="18233E"/>
            </a:solidFill>
            <a:prstDash val="solid"/>
          </a:ln>
        </p:spPr>
      </p:sp>
      <p:sp>
        <p:nvSpPr>
          <p:cNvPr id="14" name="Text 12"/>
          <p:cNvSpPr/>
          <p:nvPr/>
        </p:nvSpPr>
        <p:spPr>
          <a:xfrm>
            <a:off x="685800" y="516636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Hadımköy’deki santral projemiz, depo yenileme çalışmaları nedeniyle planlanandan daha uzun sürmektedir.</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5" name="Shape 13"/>
          <p:cNvSpPr/>
          <p:nvPr/>
        </p:nvSpPr>
        <p:spPr>
          <a:xfrm>
            <a:off x="6172200" y="1728216"/>
            <a:ext cx="45720" cy="713232"/>
          </a:xfrm>
          <a:prstGeom prst="rect">
            <a:avLst/>
          </a:prstGeom>
          <a:solidFill>
            <a:srgbClr val="18233E"/>
          </a:solidFill>
          <a:ln w="12700">
            <a:solidFill>
              <a:srgbClr val="18233E"/>
            </a:solidFill>
            <a:prstDash val="solid"/>
          </a:ln>
        </p:spPr>
      </p:sp>
      <p:sp>
        <p:nvSpPr>
          <p:cNvPr id="16" name="Text 14"/>
          <p:cNvSpPr/>
          <p:nvPr/>
        </p:nvSpPr>
        <p:spPr>
          <a:xfrm>
            <a:off x="6309360" y="169164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Euro 7 standardındaki araçların seri üretimi başlamadığından filo yenilememizi Euro 6 ile sürdürüyoruz.</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7" name="Shape 15"/>
          <p:cNvSpPr/>
          <p:nvPr/>
        </p:nvSpPr>
        <p:spPr>
          <a:xfrm>
            <a:off x="6172200" y="2596896"/>
            <a:ext cx="45720" cy="713232"/>
          </a:xfrm>
          <a:prstGeom prst="rect">
            <a:avLst/>
          </a:prstGeom>
          <a:solidFill>
            <a:srgbClr val="18233E"/>
          </a:solidFill>
          <a:ln w="12700">
            <a:solidFill>
              <a:srgbClr val="18233E"/>
            </a:solidFill>
            <a:prstDash val="solid"/>
          </a:ln>
        </p:spPr>
      </p:sp>
      <p:sp>
        <p:nvSpPr>
          <p:cNvPr id="18" name="Text 16"/>
          <p:cNvSpPr/>
          <p:nvPr/>
        </p:nvSpPr>
        <p:spPr>
          <a:xfrm>
            <a:off x="6309360" y="256032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yılı başında gerçekleştirilen ankette veri toplama süreci tamamlanmış; sonuçların analizi ve buna dayalı aksiyon planı bir sonraki döneme bırakılmıştır.</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1100" dirty="0"/>
          </a:p>
        </p:txBody>
      </p:sp>
      <p:sp>
        <p:nvSpPr>
          <p:cNvPr id="19" name="Shape 17"/>
          <p:cNvSpPr/>
          <p:nvPr/>
        </p:nvSpPr>
        <p:spPr>
          <a:xfrm>
            <a:off x="6172200" y="3465576"/>
            <a:ext cx="45720" cy="713232"/>
          </a:xfrm>
          <a:prstGeom prst="rect">
            <a:avLst/>
          </a:prstGeom>
          <a:solidFill>
            <a:srgbClr val="18233E"/>
          </a:solidFill>
          <a:ln w="12700">
            <a:solidFill>
              <a:srgbClr val="18233E"/>
            </a:solidFill>
            <a:prstDash val="solid"/>
          </a:ln>
        </p:spPr>
      </p:sp>
      <p:sp>
        <p:nvSpPr>
          <p:cNvPr id="20" name="Text 18"/>
          <p:cNvSpPr/>
          <p:nvPr/>
        </p:nvSpPr>
        <p:spPr>
          <a:xfrm>
            <a:off x="6309360" y="342900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raporlama döneminde ENCO’nun faaliyet yapısında, değer zincirinde ve paydaş beklentilerinde önceliklendirme sonuçlarını değiştirecek nitelikte bir gelişme yaşanmadığından, bir önceki dönemde yürütülen analizin sonuçları 2024 yılı için de geçerliliğini korumaktadır.</a:t>
            </a:r>
            <a:pPr indent="0" marL="0">
              <a:buNone/>
            </a:pPr>
            <a:r>
              <a:rPr lang="tr-TR" altLang="en-US" sz="800" dirty="0">
                <a:solidFill>
                  <a:srgbClr val="5D6578"/>
                </a:solidFill>
                <a:latin typeface="Arial" pitchFamily="34" charset="0"/>
                <a:ea typeface="Arial" pitchFamily="34" charset="-122"/>
                <a:cs typeface="Arial" pitchFamily="34" charset="-120"/>
              </a:rPr>
              <a:t>  s.25</a:t>
            </a:r>
            <a:endParaRPr lang="tr-TR" sz="1100" dirty="0"/>
          </a:p>
        </p:txBody>
      </p:sp>
      <p:sp>
        <p:nvSpPr>
          <p:cNvPr id="21" name="Shape 19"/>
          <p:cNvSpPr/>
          <p:nvPr/>
        </p:nvSpPr>
        <p:spPr>
          <a:xfrm>
            <a:off x="6172200" y="4334256"/>
            <a:ext cx="45720" cy="713232"/>
          </a:xfrm>
          <a:prstGeom prst="rect">
            <a:avLst/>
          </a:prstGeom>
          <a:solidFill>
            <a:srgbClr val="18233E"/>
          </a:solidFill>
          <a:ln w="12700">
            <a:solidFill>
              <a:srgbClr val="18233E"/>
            </a:solidFill>
            <a:prstDash val="solid"/>
          </a:ln>
        </p:spPr>
      </p:sp>
      <p:sp>
        <p:nvSpPr>
          <p:cNvPr id="22" name="Text 20"/>
          <p:cNvSpPr/>
          <p:nvPr/>
        </p:nvSpPr>
        <p:spPr>
          <a:xfrm>
            <a:off x="6309360" y="4297680"/>
            <a:ext cx="5303520" cy="786384"/>
          </a:xfrm>
          <a:prstGeom prst="rect">
            <a:avLst/>
          </a:prstGeom>
          <a:noFill/>
          <a:ln/>
        </p:spPr>
        <p:txBody>
          <a:bodyPr wrap="square" rtlCol="0" anchor="t">
            <a:normAutofit/>
          </a:bodyPr>
          <a:lstStyle/>
          <a:p>
            <a:pPr indent="0" marL="0">
              <a:buNone/>
            </a:pPr>
            <a:r>
              <a:rPr lang="tr-TR" altLang="en-US" sz="1100" b="1" dirty="0">
                <a:solidFill>
                  <a:srgbClr val="18233E"/>
                </a:solidFill>
                <a:latin typeface="Arial" pitchFamily="34" charset="0"/>
                <a:ea typeface="Arial" pitchFamily="34" charset="-122"/>
                <a:cs typeface="Arial" pitchFamily="34" charset="-120"/>
              </a:rPr>
              <a:t>Biyoçeşitlilik · 2024 Yılı Performansı: </a:t>
            </a:r>
            <a:pPr indent="0" marL="0">
              <a:buNone/>
            </a:pPr>
            <a:r>
              <a:rPr lang="tr-TR" altLang="en-US" sz="1100" dirty="0">
                <a:solidFill>
                  <a:srgbClr val="121212"/>
                </a:solidFill>
                <a:latin typeface="Arial" pitchFamily="34" charset="0"/>
                <a:ea typeface="Arial" pitchFamily="34" charset="-122"/>
                <a:cs typeface="Arial" pitchFamily="34" charset="-120"/>
              </a:rPr>
              <a:t>Henüz başlamadı. Araçlar yalnızca su ile yıkanmaktadır.</a:t>
            </a:r>
            <a:pPr indent="0" marL="0">
              <a:buNone/>
            </a:pPr>
            <a:r>
              <a:rPr lang="tr-TR" altLang="en-US" sz="800" dirty="0">
                <a:solidFill>
                  <a:srgbClr val="5D6578"/>
                </a:solidFill>
                <a:latin typeface="Arial" pitchFamily="34" charset="0"/>
                <a:ea typeface="Arial" pitchFamily="34" charset="-122"/>
                <a:cs typeface="Arial" pitchFamily="34" charset="-120"/>
              </a:rPr>
              <a:t>  s.22</a:t>
            </a:r>
            <a:endParaRPr lang="tr-TR" sz="1100" dirty="0"/>
          </a:p>
        </p:txBody>
      </p:sp>
      <p:sp>
        <p:nvSpPr>
          <p:cNvPr id="23" name="Shape 21"/>
          <p:cNvSpPr/>
          <p:nvPr/>
        </p:nvSpPr>
        <p:spPr>
          <a:xfrm>
            <a:off x="6172200" y="5202936"/>
            <a:ext cx="45720" cy="713232"/>
          </a:xfrm>
          <a:prstGeom prst="rect">
            <a:avLst/>
          </a:prstGeom>
          <a:solidFill>
            <a:srgbClr val="18233E"/>
          </a:solidFill>
          <a:ln w="12700">
            <a:solidFill>
              <a:srgbClr val="18233E"/>
            </a:solidFill>
            <a:prstDash val="solid"/>
          </a:ln>
        </p:spPr>
      </p:sp>
      <p:sp>
        <p:nvSpPr>
          <p:cNvPr id="24" name="Text 22"/>
          <p:cNvSpPr/>
          <p:nvPr/>
        </p:nvSpPr>
        <p:spPr>
          <a:xfrm>
            <a:off x="6309360" y="516636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Riskleri tespit edilen tedarikçi sayısı</a:t>
            </a:r>
            <a:pPr indent="0" marL="0">
              <a:buNone/>
            </a:pPr>
            <a:r>
              <a:rPr lang="tr-TR" altLang="en-US" sz="1100" dirty="0">
                <a:solidFill>
                  <a:srgbClr val="121212"/>
                </a:solidFill>
                <a:latin typeface="Arial" pitchFamily="34" charset="0"/>
                <a:ea typeface="Arial" pitchFamily="34" charset="-122"/>
                <a:cs typeface="Arial" pitchFamily="34" charset="-120"/>
              </a:rPr>
              <a:t>: -</a:t>
            </a:r>
            <a:pPr indent="0" marL="0">
              <a:buNone/>
            </a:pPr>
            <a:r>
              <a:rPr lang="tr-TR" altLang="en-US" sz="800" dirty="0">
                <a:solidFill>
                  <a:srgbClr val="5D6578"/>
                </a:solidFill>
                <a:latin typeface="Arial" pitchFamily="34" charset="0"/>
                <a:ea typeface="Arial" pitchFamily="34" charset="-122"/>
                <a:cs typeface="Arial" pitchFamily="34" charset="-120"/>
              </a:rPr>
              <a:t>  s.50</a:t>
            </a:r>
            <a:endParaRPr lang="tr-TR" sz="1100" dirty="0"/>
          </a:p>
        </p:txBody>
      </p:sp>
      <p:sp>
        <p:nvSpPr>
          <p:cNvPr id="25" name="Text 23"/>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 s.39, s.7, s.55, s.25, s.22, s.50</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65760"/>
            <a:ext cx="64922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EKLER</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Kaynak ve yöntem</a:t>
            </a:r>
            <a:endParaRPr lang="tr-TR" sz="2600" dirty="0"/>
          </a:p>
        </p:txBody>
      </p:sp>
      <p:sp>
        <p:nvSpPr>
          <p:cNvPr id="4" name="Text 2"/>
          <p:cNvSpPr/>
          <p:nvPr/>
        </p:nvSpPr>
        <p:spPr>
          <a:xfrm>
            <a:off x="548640" y="1463040"/>
            <a:ext cx="11064240" cy="2651760"/>
          </a:xfrm>
          <a:prstGeom prst="rect">
            <a:avLst/>
          </a:prstGeom>
          <a:noFill/>
          <a:ln/>
        </p:spPr>
        <p:txBody>
          <a:bodyPr wrap="square" rtlCol="0" anchor="t"/>
          <a:lstStyle/>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Kaynak: ENCO 2024 Sürdürülebilirlik Raporu (etkileşimli PDF). Sayfa numaraları bu PDF'e aittir.</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Tüm değerler rapordan birebir alınmıştır. Hesaplanan tek seri, taşıma işi paylarıdır (grafikte işaretli).</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Bu sunum canlı veri içermez; rapordaki değerlerin sabit bir kopyasıdır.</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Bu rapor bağımsız dış güvenceye tabi tutulmamıştır.</a:t>
            </a:r>
            <a:endParaRPr lang="tr-TR" sz="1200" dirty="0"/>
          </a:p>
        </p:txBody>
      </p:sp>
      <p:sp>
        <p:nvSpPr>
          <p:cNvPr id="5" name="Text 3"/>
          <p:cNvSpPr/>
          <p:nvPr/>
        </p:nvSpPr>
        <p:spPr>
          <a:xfrm>
            <a:off x="548640" y="4206240"/>
            <a:ext cx="548640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Dış kaynaklar</a:t>
            </a:r>
            <a:endParaRPr lang="tr-TR" sz="1200" dirty="0"/>
          </a:p>
        </p:txBody>
      </p:sp>
      <p:sp>
        <p:nvSpPr>
          <p:cNvPr id="6" name="Text 4"/>
          <p:cNvSpPr/>
          <p:nvPr/>
        </p:nvSpPr>
        <p:spPr>
          <a:xfrm>
            <a:off x="548640" y="4526280"/>
            <a:ext cx="7315200" cy="1371600"/>
          </a:xfrm>
          <a:prstGeom prst="rect">
            <a:avLst/>
          </a:prstGeom>
          <a:noFill/>
          <a:ln/>
        </p:spPr>
        <p:txBody>
          <a:bodyPr wrap="square" rtlCol="0" anchor="t"/>
          <a:lstStyle/>
          <a:p>
            <a:pPr indent="0" marL="0">
              <a:buNone/>
            </a:pPr>
            <a:r>
              <a:rPr lang="tr-TR" altLang="en-US" sz="1200" u="sng" dirty="0">
                <a:solidFill>
                  <a:srgbClr val="004481"/>
                </a:solidFill>
                <a:latin typeface="Arial" pitchFamily="34" charset="0"/>
                <a:ea typeface="Arial" pitchFamily="34" charset="-122"/>
                <a:cs typeface="Arial" pitchFamily="34" charset="-120"/>
                <a:hlinkClick r:id="rId1" invalidUrl="" action="" tgtFrame="" tooltip="https://www.globalreporting.org/standards/" history="1" highlightClick="0" endSnd="0">
                  <a:extLst>
                    <a:ext uri="{A12FA001-AC4F-418D-AE19-62706E023703}">
                      <ahyp:hlinkClr xmlns:ahyp="http://schemas.microsoft.com/office/drawing/2018/hyperlinkcolor" val="tx"/>
                    </a:ext>
                  </a:extLst>
                </a:hlinkClick>
              </a:rPr>
              <a:t>GRI Standards — globalreporting.org</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2" invalidUrl="" action="" tgtFrame="" tooltip="https://ghgprotocol.org/" history="1" highlightClick="0" endSnd="0">
                  <a:extLst>
                    <a:ext uri="{A12FA001-AC4F-418D-AE19-62706E023703}">
                      <ahyp:hlinkClr xmlns:ahyp="http://schemas.microsoft.com/office/drawing/2018/hyperlinkcolor" val="tx"/>
                    </a:ext>
                  </a:extLst>
                </a:hlinkClick>
              </a:rPr>
              <a:t>GHG Protocol — ghgprotocol.org</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3" invalidUrl="" action="" tgtFrame="" tooltip="https://www.gov.uk/government/collections/government-conversion-factors-for-company-reporting" history="1" highlightClick="0" endSnd="0">
                  <a:extLst>
                    <a:ext uri="{A12FA001-AC4F-418D-AE19-62706E023703}">
                      <ahyp:hlinkClr xmlns:ahyp="http://schemas.microsoft.com/office/drawing/2018/hyperlinkcolor" val="tx"/>
                    </a:ext>
                  </a:extLst>
                </a:hlinkClick>
              </a:rPr>
              <a:t>DEFRA dönüşüm faktörleri — gov.uk</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4" invalidUrl="" action="" tgtFrame="" tooltip="https://kakdbyqwzfprjrgkapqv.supabase.co/storage/v1/object/public/media/legacy/documents/01J7GRGRP3RDKT7VMJV9Y846Q4.pdf" history="1" highlightClick="0" endSnd="0">
                  <a:extLst>
                    <a:ext uri="{A12FA001-AC4F-418D-AE19-62706E023703}">
                      <ahyp:hlinkClr xmlns:ahyp="http://schemas.microsoft.com/office/drawing/2018/hyperlinkcolor" val="tx"/>
                    </a:ext>
                  </a:extLst>
                </a:hlinkClick>
              </a:rPr>
              <a:t>2023 raporu (PDF, İngilizce)</a:t>
            </a:r>
            <a:endParaRPr lang="tr-TR" sz="1200" dirty="0"/>
          </a:p>
        </p:txBody>
      </p:sp>
      <p:sp>
        <p:nvSpPr>
          <p:cNvPr id="7" name="Text 5"/>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 2024 Sürdürülebilirlik Raporu — Yönetici sunumu</dc:title>
  <dc:subject>ENCO 2024 Sürdürülebilirlik Raporu</dc:subject>
  <dc:creator>ENCO</dc:creator>
  <cp:lastModifiedBy>ENCO</cp:lastModifiedBy>
  <cp:revision>1</cp:revision>
  <dcterms:created xsi:type="dcterms:W3CDTF">2026-10-12T14:02:57Z</dcterms:created>
  <dcterms:modified xsi:type="dcterms:W3CDTF">2026-10-12T14:02:57Z</dcterms:modified>
</cp:coreProperties>
</file>